
<file path=[Content_Types].xml><?xml version="1.0" encoding="utf-8"?>
<Types xmlns="http://schemas.openxmlformats.org/package/2006/content-types">
  <Default Extension="xml" ContentType="application/xml"/>
  <Default Extension="webp" ContentType="image/webp"/>
  <Default Extension="jpg" ContentType="image/jpeg"/>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3" r:id="rId3"/>
    <p:sldId id="284" r:id="rId4"/>
    <p:sldId id="285" r:id="rId5"/>
    <p:sldId id="288" r:id="rId6"/>
    <p:sldId id="286" r:id="rId7"/>
    <p:sldId id="278" r:id="rId8"/>
    <p:sldId id="262" r:id="rId9"/>
    <p:sldId id="289" r:id="rId10"/>
    <p:sldId id="263" r:id="rId11"/>
    <p:sldId id="257" r:id="rId12"/>
    <p:sldId id="258" r:id="rId13"/>
    <p:sldId id="259" r:id="rId14"/>
    <p:sldId id="260" r:id="rId15"/>
    <p:sldId id="261" r:id="rId16"/>
    <p:sldId id="264" r:id="rId17"/>
    <p:sldId id="265" r:id="rId18"/>
    <p:sldId id="266" r:id="rId19"/>
    <p:sldId id="291" r:id="rId20"/>
    <p:sldId id="290" r:id="rId21"/>
    <p:sldId id="267" r:id="rId22"/>
    <p:sldId id="268" r:id="rId23"/>
    <p:sldId id="269" r:id="rId24"/>
    <p:sldId id="270" r:id="rId25"/>
    <p:sldId id="275" r:id="rId26"/>
    <p:sldId id="287" r:id="rId27"/>
    <p:sldId id="271" r:id="rId28"/>
    <p:sldId id="272" r:id="rId29"/>
    <p:sldId id="274" r:id="rId30"/>
    <p:sldId id="282" r:id="rId31"/>
    <p:sldId id="279" r:id="rId32"/>
    <p:sldId id="280" r:id="rId33"/>
    <p:sldId id="273" r:id="rId34"/>
    <p:sldId id="277"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112" d="100"/>
          <a:sy n="112" d="100"/>
        </p:scale>
        <p:origin x="-448"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03/03/24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03/03/24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03/03/24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03/03/24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unric.org/it/gli-stati-membri-delle-nazioni-unit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web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aggiornamentisociali.it/articoli/nuovi-stili-di-vita-comunitari/%23LS219"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unep.org/" TargetMode="External"/><Relationship Id="rId4" Type="http://schemas.openxmlformats.org/officeDocument/2006/relationships/hyperlink" Target="https://www.ipcc.ch/site/assets/uploads/2019/02/UNGA43-53.pdf" TargetMode="External"/><Relationship Id="rId1" Type="http://schemas.openxmlformats.org/officeDocument/2006/relationships/slideLayout" Target="../slideLayouts/slideLayout2.xml"/><Relationship Id="rId2" Type="http://schemas.openxmlformats.org/officeDocument/2006/relationships/hyperlink" Target="https://public.wmo.int/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BDED329-10FC-6359-2287-7099DE7661E5}"/>
              </a:ext>
            </a:extLst>
          </p:cNvPr>
          <p:cNvSpPr>
            <a:spLocks noGrp="1"/>
          </p:cNvSpPr>
          <p:nvPr>
            <p:ph type="ctrTitle"/>
          </p:nvPr>
        </p:nvSpPr>
        <p:spPr>
          <a:xfrm>
            <a:off x="1507067" y="726393"/>
            <a:ext cx="7766936" cy="3324443"/>
          </a:xfrm>
        </p:spPr>
        <p:txBody>
          <a:bodyPr/>
          <a:lstStyle/>
          <a:p>
            <a:r>
              <a:rPr lang="it-IT" sz="4400" b="1" dirty="0">
                <a:solidFill>
                  <a:srgbClr val="FF0000"/>
                </a:solidFill>
                <a:effectLst>
                  <a:outerShdw blurRad="38100" dist="38100" dir="2700000" algn="tl">
                    <a:srgbClr val="000000">
                      <a:alpha val="43137"/>
                    </a:srgbClr>
                  </a:outerShdw>
                </a:effectLst>
                <a:latin typeface="Algerian" panose="04020705040A02060702" pitchFamily="82" charset="0"/>
              </a:rPr>
              <a:t>COME MAI </a:t>
            </a:r>
            <a:r>
              <a:rPr lang="it-IT" sz="4400" dirty="0">
                <a:solidFill>
                  <a:srgbClr val="00B050"/>
                </a:solidFill>
                <a:latin typeface="Algerian" panose="04020705040A02060702" pitchFamily="82" charset="0"/>
              </a:rPr>
              <a:t>NONOSTANTE Ciò CHE CONOSCIAMO NON RIUSCIAMO AD IMPEGNARCI SUL SERIO?</a:t>
            </a:r>
            <a:endParaRPr lang="it-IT" sz="4400" dirty="0">
              <a:latin typeface="Algerian" panose="04020705040A02060702" pitchFamily="82" charset="0"/>
            </a:endParaRPr>
          </a:p>
        </p:txBody>
      </p:sp>
      <p:sp>
        <p:nvSpPr>
          <p:cNvPr id="3" name="Sottotitolo 2">
            <a:extLst>
              <a:ext uri="{FF2B5EF4-FFF2-40B4-BE49-F238E27FC236}">
                <a16:creationId xmlns:a16="http://schemas.microsoft.com/office/drawing/2014/main" xmlns="" id="{0B51AD06-C8D6-508F-F604-76F9C330A249}"/>
              </a:ext>
            </a:extLst>
          </p:cNvPr>
          <p:cNvSpPr>
            <a:spLocks noGrp="1"/>
          </p:cNvSpPr>
          <p:nvPr>
            <p:ph type="subTitle" idx="1"/>
          </p:nvPr>
        </p:nvSpPr>
        <p:spPr>
          <a:xfrm>
            <a:off x="1507067" y="4589092"/>
            <a:ext cx="7766936" cy="1025494"/>
          </a:xfrm>
        </p:spPr>
        <p:txBody>
          <a:bodyPr>
            <a:normAutofit fontScale="92500" lnSpcReduction="20000"/>
          </a:bodyPr>
          <a:lstStyle/>
          <a:p>
            <a:r>
              <a:rPr lang="it-IT" sz="2400" b="1" dirty="0">
                <a:solidFill>
                  <a:srgbClr val="00B050"/>
                </a:solidFill>
                <a:latin typeface="Algerian" panose="04020705040A02060702" pitchFamily="82" charset="0"/>
              </a:rPr>
              <a:t>IL NOSTRO CONTRIBUTO ALLA REALIZZAZIONE DI UNA ECOLOGIA INTEGRALE</a:t>
            </a:r>
          </a:p>
          <a:p>
            <a:r>
              <a:rPr lang="it-IT" sz="2400" b="1" dirty="0">
                <a:solidFill>
                  <a:srgbClr val="00B050"/>
                </a:solidFill>
                <a:latin typeface="Algerian" panose="04020705040A02060702" pitchFamily="82" charset="0"/>
              </a:rPr>
              <a:t>Prof. Lorenzo Biagi</a:t>
            </a:r>
          </a:p>
        </p:txBody>
      </p:sp>
    </p:spTree>
    <p:extLst>
      <p:ext uri="{BB962C8B-B14F-4D97-AF65-F5344CB8AC3E}">
        <p14:creationId xmlns:p14="http://schemas.microsoft.com/office/powerpoint/2010/main" val="3272730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ED5F4F8-E60D-DF75-E2A7-7C564618E510}"/>
              </a:ext>
            </a:extLst>
          </p:cNvPr>
          <p:cNvSpPr>
            <a:spLocks noGrp="1"/>
          </p:cNvSpPr>
          <p:nvPr>
            <p:ph type="title"/>
          </p:nvPr>
        </p:nvSpPr>
        <p:spPr>
          <a:xfrm flipV="1">
            <a:off x="677334" y="512748"/>
            <a:ext cx="8596668" cy="96852"/>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xmlns="" id="{8BC7F5AB-73C6-0B05-FF2F-4B790E541CAF}"/>
              </a:ext>
            </a:extLst>
          </p:cNvPr>
          <p:cNvSpPr>
            <a:spLocks noGrp="1"/>
          </p:cNvSpPr>
          <p:nvPr>
            <p:ph idx="1"/>
          </p:nvPr>
        </p:nvSpPr>
        <p:spPr>
          <a:xfrm>
            <a:off x="677334" y="769121"/>
            <a:ext cx="8596668" cy="5426580"/>
          </a:xfrm>
        </p:spPr>
        <p:txBody>
          <a:bodyPr>
            <a:noAutofit/>
          </a:bodyPr>
          <a:lstStyle/>
          <a:p>
            <a:pPr algn="ctr">
              <a:lnSpc>
                <a:spcPct val="107000"/>
              </a:lnSpc>
              <a:spcAft>
                <a:spcPts val="800"/>
              </a:spcAft>
            </a:pPr>
            <a:r>
              <a:rPr lang="it-IT" sz="2400"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rPr>
              <a:t>Lo scopo di questo documento è quello di essere uno strumento per i responsabili politici, un riassunto quanto più agile e chiaro frutto di anni di studi scientifici, che possa fornire </a:t>
            </a:r>
            <a:r>
              <a:rPr lang="it-IT" sz="2400" b="1"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una guida di orientamento per l’azione politica sul clima </a:t>
            </a:r>
            <a:r>
              <a:rPr lang="it-IT" sz="2400"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rPr>
              <a:t>dei </a:t>
            </a:r>
            <a:r>
              <a:rPr lang="it-IT" sz="2400" u="sng"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193</a:t>
            </a:r>
            <a:r>
              <a:rPr lang="it-IT" sz="2400"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rPr>
              <a:t> Paesi membri della Nazioni Unite.</a:t>
            </a:r>
          </a:p>
          <a:p>
            <a:pPr algn="ctr">
              <a:lnSpc>
                <a:spcPct val="107000"/>
              </a:lnSpc>
              <a:spcAft>
                <a:spcPts val="800"/>
              </a:spcAft>
            </a:pPr>
            <a:r>
              <a:rPr lang="it-IT" sz="2400"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rPr>
              <a:t>In altre parole questo documento, che ci consegna la sintesi della conoscenza umana sulla crisi climatica, frutto del lavoro su base volontaria di centinaia di scienziati, </a:t>
            </a:r>
            <a:r>
              <a:rPr lang="it-IT" sz="2400"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serve in ultima battuta a ribadire per l’ultima volta una condizione perentoria: </a:t>
            </a:r>
            <a:r>
              <a:rPr lang="it-IT" sz="2400" b="1"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bisogna agire ora o sarà troppo tardi</a:t>
            </a:r>
            <a:r>
              <a:rPr lang="it-IT" sz="2400"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a:t>
            </a:r>
          </a:p>
          <a:p>
            <a:pPr algn="ctr"/>
            <a:endParaRPr lang="it-IT" sz="2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53489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E27D9A2-8541-57E4-7F3B-C6C085E870E5}"/>
              </a:ext>
            </a:extLst>
          </p:cNvPr>
          <p:cNvSpPr>
            <a:spLocks noGrp="1"/>
          </p:cNvSpPr>
          <p:nvPr>
            <p:ph type="title"/>
          </p:nvPr>
        </p:nvSpPr>
        <p:spPr>
          <a:xfrm>
            <a:off x="677334" y="609600"/>
            <a:ext cx="8596668" cy="740636"/>
          </a:xfrm>
        </p:spPr>
        <p:txBody>
          <a:bodyPr>
            <a:normAutofit fontScale="90000"/>
          </a:bodyPr>
          <a:lstStyle/>
          <a:p>
            <a:pPr>
              <a:lnSpc>
                <a:spcPct val="107000"/>
              </a:lnSpc>
              <a:spcAft>
                <a:spcPts val="800"/>
              </a:spcAft>
            </a:pPr>
            <a:r>
              <a:rPr lang="it-IT" sz="5400" b="1"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Le evidenze   </a:t>
            </a:r>
            <a:endParaRPr lang="it-IT" sz="5400" dirty="0">
              <a:solidFill>
                <a:srgbClr val="00B050"/>
              </a:solidFill>
              <a:latin typeface="Algerian" panose="04020705040A02060702" pitchFamily="82" charset="0"/>
            </a:endParaRPr>
          </a:p>
        </p:txBody>
      </p:sp>
      <p:sp>
        <p:nvSpPr>
          <p:cNvPr id="3" name="Segnaposto contenuto 2">
            <a:extLst>
              <a:ext uri="{FF2B5EF4-FFF2-40B4-BE49-F238E27FC236}">
                <a16:creationId xmlns:a16="http://schemas.microsoft.com/office/drawing/2014/main" xmlns="" id="{EFA39079-E156-DFF2-197B-F2B334EA5E35}"/>
              </a:ext>
            </a:extLst>
          </p:cNvPr>
          <p:cNvSpPr>
            <a:spLocks noGrp="1"/>
          </p:cNvSpPr>
          <p:nvPr>
            <p:ph idx="1"/>
          </p:nvPr>
        </p:nvSpPr>
        <p:spPr>
          <a:xfrm>
            <a:off x="677334" y="1350236"/>
            <a:ext cx="8596668" cy="4965105"/>
          </a:xfrm>
        </p:spPr>
        <p:txBody>
          <a:bodyPr>
            <a:noAutofit/>
          </a:bodyPr>
          <a:lstStyle/>
          <a:p>
            <a:pPr algn="just"/>
            <a:r>
              <a:rPr lang="it-IT" sz="2000" dirty="0">
                <a:effectLst/>
                <a:latin typeface="Perpetua Titling MT" panose="02020502060505020804" pitchFamily="18" charset="0"/>
                <a:ea typeface="Calibri" panose="020F0502020204030204" pitchFamily="34" charset="0"/>
                <a:cs typeface="Times New Roman" panose="02020603050405020304" pitchFamily="18" charset="0"/>
              </a:rPr>
              <a:t>La temperatura media globale, rispetto al cinquantennio 1850-1900, è aumentata di 1.1 °C, incremento causato </a:t>
            </a:r>
            <a:r>
              <a:rPr lang="it-IT" sz="2000" b="1" dirty="0">
                <a:solidFill>
                  <a:srgbClr val="FF0000"/>
                </a:solidFill>
                <a:effectLst/>
                <a:latin typeface="Perpetua Titling MT" panose="02020502060505020804" pitchFamily="18" charset="0"/>
                <a:ea typeface="Calibri" panose="020F0502020204030204" pitchFamily="34" charset="0"/>
                <a:cs typeface="Times New Roman" panose="02020603050405020304" pitchFamily="18" charset="0"/>
              </a:rPr>
              <a:t>inequivocabilmente</a:t>
            </a:r>
            <a:r>
              <a:rPr lang="it-IT" sz="2000" dirty="0">
                <a:effectLst/>
                <a:latin typeface="Perpetua Titling MT" panose="02020502060505020804" pitchFamily="18" charset="0"/>
                <a:ea typeface="Calibri" panose="020F0502020204030204" pitchFamily="34" charset="0"/>
                <a:cs typeface="Times New Roman" panose="02020603050405020304" pitchFamily="18" charset="0"/>
              </a:rPr>
              <a:t> dalle attività umane ed in particolare dall’emissione di gas ad effetto serra. La temperatura media è aumentata maggiormente sulle terre emerse (+1,59 °C) rispetto agli oceani (+0,88 °C). </a:t>
            </a:r>
          </a:p>
          <a:p>
            <a:pPr algn="just"/>
            <a:r>
              <a:rPr lang="it-IT" sz="2000" dirty="0">
                <a:latin typeface="Perpetua Titling MT" panose="02020502060505020804" pitchFamily="18" charset="0"/>
              </a:rPr>
              <a:t>L’attuale concentrazione di anidride carbonica (412 ppm) </a:t>
            </a:r>
            <a:r>
              <a:rPr lang="it-IT" sz="2000" b="1" dirty="0">
                <a:solidFill>
                  <a:srgbClr val="7030A0"/>
                </a:solidFill>
                <a:latin typeface="Perpetua Titling MT" panose="02020502060505020804" pitchFamily="18" charset="0"/>
              </a:rPr>
              <a:t>è la più alta degli ultimi 2 milioni di anni</a:t>
            </a:r>
            <a:r>
              <a:rPr lang="it-IT" sz="2000" dirty="0">
                <a:latin typeface="Perpetua Titling MT" panose="02020502060505020804" pitchFamily="18" charset="0"/>
              </a:rPr>
              <a:t>, mentre le concentrazioni di metano (1866 ppb) e di ossido di azoto (332 ppb) hanno raggiunto il picco degli ultimi 800.000 anni. </a:t>
            </a:r>
            <a:r>
              <a:rPr lang="it-IT" sz="2000" b="1" dirty="0">
                <a:solidFill>
                  <a:srgbClr val="FF0000"/>
                </a:solidFill>
                <a:latin typeface="Perpetua Titling MT" panose="02020502060505020804" pitchFamily="18" charset="0"/>
              </a:rPr>
              <a:t>Se consideriamo il periodo compreso tra il 1850 e il 2019 osserviamo che il 42% del totale dei gas a effetto serra di origine antropica è stato emesso negli ultimi 30 anni.</a:t>
            </a:r>
          </a:p>
        </p:txBody>
      </p:sp>
    </p:spTree>
    <p:extLst>
      <p:ext uri="{BB962C8B-B14F-4D97-AF65-F5344CB8AC3E}">
        <p14:creationId xmlns:p14="http://schemas.microsoft.com/office/powerpoint/2010/main" val="2557614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B17A12C-7D9D-CB2F-A598-5235E92FF5B5}"/>
              </a:ext>
            </a:extLst>
          </p:cNvPr>
          <p:cNvSpPr>
            <a:spLocks noGrp="1"/>
          </p:cNvSpPr>
          <p:nvPr>
            <p:ph type="title"/>
          </p:nvPr>
        </p:nvSpPr>
        <p:spPr>
          <a:xfrm>
            <a:off x="677334" y="609600"/>
            <a:ext cx="8596668" cy="569720"/>
          </a:xfrm>
        </p:spPr>
        <p:txBody>
          <a:bodyPr>
            <a:normAutofit fontScale="90000"/>
          </a:bodyPr>
          <a:lstStyle/>
          <a:p>
            <a:r>
              <a:rPr lang="it-IT" b="1" kern="100" dirty="0">
                <a:solidFill>
                  <a:srgbClr val="00B050"/>
                </a:solidFill>
                <a:latin typeface="Algerian" panose="04020705040A02060702" pitchFamily="82" charset="0"/>
                <a:ea typeface="Calibri" panose="020F0502020204030204" pitchFamily="34" charset="0"/>
                <a:cs typeface="Times New Roman" panose="02020603050405020304" pitchFamily="18" charset="0"/>
              </a:rPr>
              <a:t>GLI IMPATTI</a:t>
            </a:r>
            <a:r>
              <a:rPr lang="it-IT" sz="3600" b="1"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 </a:t>
            </a:r>
            <a:endParaRPr lang="it-IT" dirty="0"/>
          </a:p>
        </p:txBody>
      </p:sp>
      <p:sp>
        <p:nvSpPr>
          <p:cNvPr id="3" name="Segnaposto contenuto 2">
            <a:extLst>
              <a:ext uri="{FF2B5EF4-FFF2-40B4-BE49-F238E27FC236}">
                <a16:creationId xmlns:a16="http://schemas.microsoft.com/office/drawing/2014/main" xmlns="" id="{4E2497AE-F26D-F25D-EAD6-42416192F118}"/>
              </a:ext>
            </a:extLst>
          </p:cNvPr>
          <p:cNvSpPr>
            <a:spLocks noGrp="1"/>
          </p:cNvSpPr>
          <p:nvPr>
            <p:ph idx="1"/>
          </p:nvPr>
        </p:nvSpPr>
        <p:spPr>
          <a:xfrm>
            <a:off x="677334" y="1179321"/>
            <a:ext cx="8596668" cy="4862042"/>
          </a:xfrm>
        </p:spPr>
        <p:txBody>
          <a:bodyPr>
            <a:normAutofit fontScale="92500"/>
          </a:bodyPr>
          <a:lstStyle/>
          <a:p>
            <a:pPr algn="just">
              <a:lnSpc>
                <a:spcPct val="107000"/>
              </a:lnSpc>
              <a:spcAft>
                <a:spcPts val="800"/>
              </a:spcAft>
            </a:pPr>
            <a:r>
              <a:rPr lang="it-IT" sz="2800" b="1" kern="100" dirty="0">
                <a:effectLst/>
                <a:latin typeface="Perpetua Titling MT" panose="02020502060505020804" pitchFamily="18" charset="0"/>
                <a:ea typeface="Calibri" panose="020F0502020204030204" pitchFamily="34" charset="0"/>
                <a:cs typeface="Times New Roman" panose="02020603050405020304" pitchFamily="18" charset="0"/>
              </a:rPr>
              <a:t>L’aumento della temperatura globale è un fenomeno rapido e diffuso ed ha causato impatti significativi, osservabili e misurabili sui principali sistemi climatici: </a:t>
            </a:r>
            <a:r>
              <a:rPr lang="it-IT" sz="2800" b="1" kern="100" dirty="0">
                <a:solidFill>
                  <a:srgbClr val="FF0000"/>
                </a:solidFill>
                <a:effectLst/>
                <a:latin typeface="Perpetua Titling MT" panose="02020502060505020804" pitchFamily="18" charset="0"/>
                <a:ea typeface="Calibri" panose="020F0502020204030204" pitchFamily="34" charset="0"/>
                <a:cs typeface="Times New Roman" panose="02020603050405020304" pitchFamily="18" charset="0"/>
              </a:rPr>
              <a:t>atmosfera, biosfera, criosfera e idrosfera. </a:t>
            </a:r>
            <a:r>
              <a:rPr lang="it-IT" sz="2800" b="1" kern="100" dirty="0">
                <a:effectLst/>
                <a:latin typeface="Perpetua Titling MT" panose="02020502060505020804" pitchFamily="18" charset="0"/>
                <a:ea typeface="Calibri" panose="020F0502020204030204" pitchFamily="34" charset="0"/>
                <a:cs typeface="Times New Roman" panose="02020603050405020304" pitchFamily="18" charset="0"/>
              </a:rPr>
              <a:t>Il cambiamento climatico, inoltre, sta influenzando i </a:t>
            </a:r>
            <a:r>
              <a:rPr lang="it-IT" sz="2800" b="1" kern="100" dirty="0">
                <a:solidFill>
                  <a:srgbClr val="FF0000"/>
                </a:solidFill>
                <a:effectLst/>
                <a:latin typeface="Perpetua Titling MT" panose="02020502060505020804" pitchFamily="18" charset="0"/>
                <a:ea typeface="Calibri" panose="020F0502020204030204" pitchFamily="34" charset="0"/>
                <a:cs typeface="Times New Roman" panose="02020603050405020304" pitchFamily="18" charset="0"/>
              </a:rPr>
              <a:t>fenomeni meteorologici </a:t>
            </a:r>
            <a:r>
              <a:rPr lang="it-IT" sz="2800" b="1" kern="100" dirty="0">
                <a:effectLst/>
                <a:latin typeface="Perpetua Titling MT" panose="02020502060505020804" pitchFamily="18" charset="0"/>
                <a:ea typeface="Calibri" panose="020F0502020204030204" pitchFamily="34" charset="0"/>
                <a:cs typeface="Times New Roman" panose="02020603050405020304" pitchFamily="18" charset="0"/>
              </a:rPr>
              <a:t>estremi in tutte le regioni del mondo modificandone intensità, durata e frequenza. </a:t>
            </a:r>
          </a:p>
          <a:p>
            <a:pPr algn="just"/>
            <a:endParaRPr lang="it-IT" dirty="0">
              <a:latin typeface="Perpetua Titling MT" panose="02020502060505020804" pitchFamily="18" charset="0"/>
            </a:endParaRPr>
          </a:p>
        </p:txBody>
      </p:sp>
    </p:spTree>
    <p:extLst>
      <p:ext uri="{BB962C8B-B14F-4D97-AF65-F5344CB8AC3E}">
        <p14:creationId xmlns:p14="http://schemas.microsoft.com/office/powerpoint/2010/main" val="1186602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6D6E01C-1D2E-C6D2-5B41-0E0506AAEDE5}"/>
              </a:ext>
            </a:extLst>
          </p:cNvPr>
          <p:cNvSpPr>
            <a:spLocks noGrp="1"/>
          </p:cNvSpPr>
          <p:nvPr>
            <p:ph type="title"/>
          </p:nvPr>
        </p:nvSpPr>
        <p:spPr>
          <a:xfrm>
            <a:off x="677334" y="609600"/>
            <a:ext cx="8596668" cy="714998"/>
          </a:xfrm>
        </p:spPr>
        <p:txBody>
          <a:bodyPr/>
          <a:lstStyle/>
          <a:p>
            <a:r>
              <a:rPr lang="it-IT" dirty="0">
                <a:latin typeface="Algerian" panose="04020705040A02060702" pitchFamily="82" charset="0"/>
              </a:rPr>
              <a:t>BIOSFERA</a:t>
            </a:r>
          </a:p>
        </p:txBody>
      </p:sp>
      <p:sp>
        <p:nvSpPr>
          <p:cNvPr id="3" name="Segnaposto contenuto 2">
            <a:extLst>
              <a:ext uri="{FF2B5EF4-FFF2-40B4-BE49-F238E27FC236}">
                <a16:creationId xmlns:a16="http://schemas.microsoft.com/office/drawing/2014/main" xmlns="" id="{DB8C5781-4E1D-8AC5-0B1A-BDE795DA0A7E}"/>
              </a:ext>
            </a:extLst>
          </p:cNvPr>
          <p:cNvSpPr>
            <a:spLocks noGrp="1"/>
          </p:cNvSpPr>
          <p:nvPr>
            <p:ph idx="1"/>
          </p:nvPr>
        </p:nvSpPr>
        <p:spPr>
          <a:xfrm>
            <a:off x="677334" y="1324599"/>
            <a:ext cx="8596668" cy="4716764"/>
          </a:xfrm>
        </p:spPr>
        <p:txBody>
          <a:bodyPr>
            <a:normAutofit/>
          </a:bodyPr>
          <a:lstStyle/>
          <a:p>
            <a:pPr algn="just">
              <a:lnSpc>
                <a:spcPct val="107000"/>
              </a:lnSpc>
              <a:spcAft>
                <a:spcPts val="800"/>
              </a:spcAft>
            </a:pPr>
            <a:r>
              <a:rPr lang="it-IT" sz="2000" b="1" kern="100" dirty="0">
                <a:effectLst/>
                <a:latin typeface="Bodoni MT" panose="02070603080606020203" pitchFamily="18" charset="0"/>
                <a:ea typeface="Calibri" panose="020F0502020204030204" pitchFamily="34" charset="0"/>
                <a:cs typeface="Times New Roman" panose="02020603050405020304" pitchFamily="18" charset="0"/>
              </a:rPr>
              <a:t>I</a:t>
            </a:r>
            <a:r>
              <a:rPr lang="it-IT" sz="2000" kern="100" dirty="0">
                <a:effectLst/>
                <a:latin typeface="Bodoni MT" panose="02070603080606020203" pitchFamily="18" charset="0"/>
                <a:ea typeface="Calibri" panose="020F0502020204030204" pitchFamily="34" charset="0"/>
                <a:cs typeface="Times New Roman" panose="02020603050405020304" pitchFamily="18" charset="0"/>
              </a:rPr>
              <a:t>l cambiamento climatico sta avendo </a:t>
            </a:r>
            <a:r>
              <a:rPr lang="it-IT" sz="2000" b="1" kern="100" dirty="0">
                <a:solidFill>
                  <a:srgbClr val="FF0000"/>
                </a:solidFill>
                <a:effectLst/>
                <a:latin typeface="Bodoni MT" panose="02070603080606020203" pitchFamily="18" charset="0"/>
                <a:ea typeface="Calibri" panose="020F0502020204030204" pitchFamily="34" charset="0"/>
                <a:cs typeface="Times New Roman" panose="02020603050405020304" pitchFamily="18" charset="0"/>
              </a:rPr>
              <a:t>significativi impatti sulla biodiversità e sugli ecosistemi</a:t>
            </a:r>
            <a:r>
              <a:rPr lang="it-IT" sz="2000" kern="100" dirty="0">
                <a:solidFill>
                  <a:srgbClr val="FF0000"/>
                </a:solidFill>
                <a:effectLst/>
                <a:latin typeface="Bodoni MT" panose="02070603080606020203" pitchFamily="18" charset="0"/>
                <a:ea typeface="Calibri" panose="020F0502020204030204" pitchFamily="34" charset="0"/>
                <a:cs typeface="Times New Roman" panose="02020603050405020304" pitchFamily="18" charset="0"/>
              </a:rPr>
              <a:t>. </a:t>
            </a:r>
            <a:r>
              <a:rPr lang="it-IT" sz="2000" b="1" kern="100" dirty="0">
                <a:solidFill>
                  <a:srgbClr val="7030A0"/>
                </a:solidFill>
                <a:effectLst/>
                <a:latin typeface="Bodoni MT" panose="02070603080606020203" pitchFamily="18" charset="0"/>
                <a:ea typeface="Calibri" panose="020F0502020204030204" pitchFamily="34" charset="0"/>
                <a:cs typeface="Times New Roman" panose="02020603050405020304" pitchFamily="18" charset="0"/>
              </a:rPr>
              <a:t>Danni e perdite irreversibili di specie animali e vegetali sono stati osservati negli ecosistemi costieri, fluviali, lacustri, marini, terrestri e polari. </a:t>
            </a:r>
            <a:r>
              <a:rPr lang="it-IT" sz="2000" kern="100" dirty="0">
                <a:effectLst/>
                <a:latin typeface="Bodoni MT" panose="02070603080606020203" pitchFamily="18" charset="0"/>
                <a:ea typeface="Calibri" panose="020F0502020204030204" pitchFamily="34" charset="0"/>
                <a:cs typeface="Times New Roman" panose="02020603050405020304" pitchFamily="18" charset="0"/>
              </a:rPr>
              <a:t>Una parte significativa di questi eventi sono stati causati da </a:t>
            </a:r>
            <a:r>
              <a:rPr lang="it-IT" sz="2000" b="1" kern="100" dirty="0">
                <a:effectLst/>
                <a:latin typeface="Bodoni MT" panose="02070603080606020203" pitchFamily="18" charset="0"/>
                <a:ea typeface="Calibri" panose="020F0502020204030204" pitchFamily="34" charset="0"/>
                <a:cs typeface="Times New Roman" panose="02020603050405020304" pitchFamily="18" charset="0"/>
              </a:rPr>
              <a:t>stress termici legati a ondate di calore e variazioni nelle fasi idrologiche </a:t>
            </a:r>
            <a:r>
              <a:rPr lang="it-IT" sz="2000" kern="100" dirty="0">
                <a:effectLst/>
                <a:latin typeface="Bodoni MT" panose="02070603080606020203" pitchFamily="18" charset="0"/>
                <a:ea typeface="Calibri" panose="020F0502020204030204" pitchFamily="34" charset="0"/>
                <a:cs typeface="Times New Roman" panose="02020603050405020304" pitchFamily="18" charset="0"/>
              </a:rPr>
              <a:t>(siccità, inondazioni), a loro volta concausa della </a:t>
            </a:r>
            <a:r>
              <a:rPr lang="it-IT" sz="2000" b="1" kern="100" dirty="0">
                <a:solidFill>
                  <a:srgbClr val="7030A0"/>
                </a:solidFill>
                <a:effectLst/>
                <a:latin typeface="Bodoni MT" panose="02070603080606020203" pitchFamily="18" charset="0"/>
                <a:ea typeface="Calibri" panose="020F0502020204030204" pitchFamily="34" charset="0"/>
                <a:cs typeface="Times New Roman" panose="02020603050405020304" pitchFamily="18" charset="0"/>
              </a:rPr>
              <a:t>degradazione dei terreni e dei processi di desertificazione</a:t>
            </a:r>
            <a:r>
              <a:rPr lang="it-IT" sz="2000" kern="100" dirty="0">
                <a:effectLst/>
                <a:latin typeface="Bodoni MT" panose="02070603080606020203" pitchFamily="18" charset="0"/>
                <a:ea typeface="Calibri" panose="020F0502020204030204" pitchFamily="34" charset="0"/>
                <a:cs typeface="Times New Roman" panose="02020603050405020304" pitchFamily="18" charset="0"/>
              </a:rPr>
              <a:t>. Particolarmente esposte al fenomeno le aree umide, i delta fluviali, le zone costiere depresse e le aree con permafrost.</a:t>
            </a:r>
          </a:p>
          <a:p>
            <a:pPr algn="just">
              <a:lnSpc>
                <a:spcPct val="107000"/>
              </a:lnSpc>
              <a:spcAft>
                <a:spcPts val="800"/>
              </a:spcAft>
            </a:pPr>
            <a:r>
              <a:rPr lang="it-IT" sz="2000" kern="100" dirty="0">
                <a:effectLst/>
                <a:latin typeface="Bodoni MT" panose="02070603080606020203" pitchFamily="18" charset="0"/>
                <a:ea typeface="Calibri" panose="020F0502020204030204" pitchFamily="34" charset="0"/>
                <a:cs typeface="Times New Roman" panose="02020603050405020304" pitchFamily="18" charset="0"/>
              </a:rPr>
              <a:t>Numerosi ecosistemi, sia terrestri che marini, </a:t>
            </a:r>
            <a:r>
              <a:rPr lang="it-IT" sz="2000" b="1" kern="100" dirty="0">
                <a:effectLst/>
                <a:latin typeface="Bodoni MT" panose="02070603080606020203" pitchFamily="18" charset="0"/>
                <a:ea typeface="Calibri" panose="020F0502020204030204" pitchFamily="34" charset="0"/>
                <a:cs typeface="Times New Roman" panose="02020603050405020304" pitchFamily="18" charset="0"/>
              </a:rPr>
              <a:t>non riescono a adattarsi all’aumento troppo rapido delle temperature </a:t>
            </a:r>
            <a:r>
              <a:rPr lang="it-IT" sz="2000" kern="100" dirty="0">
                <a:effectLst/>
                <a:latin typeface="Bodoni MT" panose="02070603080606020203" pitchFamily="18" charset="0"/>
                <a:ea typeface="Calibri" panose="020F0502020204030204" pitchFamily="34" charset="0"/>
                <a:cs typeface="Times New Roman" panose="02020603050405020304" pitchFamily="18" charset="0"/>
              </a:rPr>
              <a:t>e questo comporta, oltre alla perdita di biodiversità, mutamenti nella distribuzione geografica di specie animali e vegetali. </a:t>
            </a:r>
          </a:p>
          <a:p>
            <a:pPr algn="just"/>
            <a:endParaRPr lang="it-IT" sz="2000" dirty="0">
              <a:latin typeface="Bodoni MT" panose="02070603080606020203" pitchFamily="18" charset="0"/>
            </a:endParaRPr>
          </a:p>
        </p:txBody>
      </p:sp>
    </p:spTree>
    <p:extLst>
      <p:ext uri="{BB962C8B-B14F-4D97-AF65-F5344CB8AC3E}">
        <p14:creationId xmlns:p14="http://schemas.microsoft.com/office/powerpoint/2010/main" val="3991190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87F0747-9586-72BC-8924-3B0FEFB02746}"/>
              </a:ext>
            </a:extLst>
          </p:cNvPr>
          <p:cNvSpPr>
            <a:spLocks noGrp="1"/>
          </p:cNvSpPr>
          <p:nvPr>
            <p:ph type="title"/>
          </p:nvPr>
        </p:nvSpPr>
        <p:spPr/>
        <p:txBody>
          <a:bodyPr>
            <a:normAutofit/>
          </a:bodyPr>
          <a:lstStyle/>
          <a:p>
            <a:r>
              <a:rPr lang="it-IT" sz="5400" b="1" kern="100" dirty="0">
                <a:effectLst/>
                <a:latin typeface="Algerian" panose="04020705040A02060702" pitchFamily="82" charset="0"/>
                <a:ea typeface="Calibri" panose="020F0502020204030204" pitchFamily="34" charset="0"/>
                <a:cs typeface="Times New Roman" panose="02020603050405020304" pitchFamily="18" charset="0"/>
              </a:rPr>
              <a:t>Cosa si sta facendo</a:t>
            </a:r>
            <a:endParaRPr lang="it-IT" sz="5400" dirty="0">
              <a:latin typeface="Algerian" panose="04020705040A02060702" pitchFamily="82" charset="0"/>
            </a:endParaRPr>
          </a:p>
        </p:txBody>
      </p:sp>
      <p:sp>
        <p:nvSpPr>
          <p:cNvPr id="3" name="Segnaposto contenuto 2">
            <a:extLst>
              <a:ext uri="{FF2B5EF4-FFF2-40B4-BE49-F238E27FC236}">
                <a16:creationId xmlns:a16="http://schemas.microsoft.com/office/drawing/2014/main" xmlns="" id="{569EEBB3-D2C5-7A3B-D270-DF57D875E018}"/>
              </a:ext>
            </a:extLst>
          </p:cNvPr>
          <p:cNvSpPr>
            <a:spLocks noGrp="1"/>
          </p:cNvSpPr>
          <p:nvPr>
            <p:ph idx="1"/>
          </p:nvPr>
        </p:nvSpPr>
        <p:spPr>
          <a:xfrm>
            <a:off x="677334" y="1734795"/>
            <a:ext cx="8596668" cy="4306567"/>
          </a:xfrm>
        </p:spPr>
        <p:txBody>
          <a:bodyPr/>
          <a:lstStyle/>
          <a:p>
            <a:pPr algn="just">
              <a:lnSpc>
                <a:spcPct val="107000"/>
              </a:lnSpc>
              <a:spcAft>
                <a:spcPts val="800"/>
              </a:spcAft>
            </a:pPr>
            <a:r>
              <a:rPr lang="it-IT" sz="1800" b="1" kern="100" dirty="0">
                <a:effectLst/>
                <a:latin typeface="Bodoni MT" panose="02070603080606020203" pitchFamily="18" charset="0"/>
                <a:ea typeface="Calibri" panose="020F0502020204030204" pitchFamily="34" charset="0"/>
                <a:cs typeface="Times New Roman" panose="02020603050405020304" pitchFamily="18" charset="0"/>
              </a:rPr>
              <a:t>ADATTAMENTO</a:t>
            </a:r>
            <a:r>
              <a:rPr lang="it-IT" sz="1800" kern="100" dirty="0">
                <a:effectLst/>
                <a:latin typeface="Bodoni MT" panose="02070603080606020203" pitchFamily="18" charset="0"/>
                <a:ea typeface="Calibri" panose="020F0502020204030204" pitchFamily="34" charset="0"/>
                <a:cs typeface="Times New Roman" panose="02020603050405020304" pitchFamily="18" charset="0"/>
              </a:rPr>
              <a:t>: rispetto al passato si registra una maggior consapevolezza rispetto al problema del cambiamento climatico con </a:t>
            </a:r>
            <a:r>
              <a:rPr lang="it-IT" sz="1800" b="1" kern="100" dirty="0">
                <a:effectLst/>
                <a:latin typeface="Bodoni MT" panose="02070603080606020203" pitchFamily="18" charset="0"/>
                <a:ea typeface="Calibri" panose="020F0502020204030204" pitchFamily="34" charset="0"/>
                <a:cs typeface="Times New Roman" panose="02020603050405020304" pitchFamily="18" charset="0"/>
              </a:rPr>
              <a:t>efficaci pratiche di adattamento messe in atto da 170 nazioni in tutto il mondo</a:t>
            </a:r>
            <a:r>
              <a:rPr lang="it-IT" sz="1800" kern="100" dirty="0">
                <a:effectLst/>
                <a:latin typeface="Bodoni MT" panose="02070603080606020203" pitchFamily="18" charset="0"/>
                <a:ea typeface="Calibri" panose="020F0502020204030204" pitchFamily="34" charset="0"/>
                <a:cs typeface="Times New Roman" panose="02020603050405020304" pitchFamily="18" charset="0"/>
              </a:rPr>
              <a:t>. Risvolti positivi in termini di riduzione del rischio associato agli effetti del cambiamento climatico sono documentati e numerosi in specifici contesti, settori e regioni.</a:t>
            </a:r>
          </a:p>
          <a:p>
            <a:pPr algn="just"/>
            <a:r>
              <a:rPr lang="it-IT" sz="1800" b="1" dirty="0">
                <a:effectLst/>
                <a:latin typeface="Bodoni MT" panose="02070603080606020203" pitchFamily="18" charset="0"/>
                <a:ea typeface="Calibri" panose="020F0502020204030204" pitchFamily="34" charset="0"/>
                <a:cs typeface="Times New Roman" panose="02020603050405020304" pitchFamily="18" charset="0"/>
              </a:rPr>
              <a:t>MITIGAZIONE</a:t>
            </a:r>
            <a:r>
              <a:rPr lang="it-IT" sz="1800" dirty="0">
                <a:effectLst/>
                <a:latin typeface="Bodoni MT" panose="02070603080606020203" pitchFamily="18" charset="0"/>
                <a:ea typeface="Calibri" panose="020F0502020204030204" pitchFamily="34" charset="0"/>
                <a:cs typeface="Times New Roman" panose="02020603050405020304" pitchFamily="18" charset="0"/>
              </a:rPr>
              <a:t>: ancora </a:t>
            </a:r>
            <a:r>
              <a:rPr lang="it-IT" sz="1800" b="1" dirty="0">
                <a:effectLst/>
                <a:latin typeface="Bodoni MT" panose="02070603080606020203" pitchFamily="18" charset="0"/>
                <a:ea typeface="Calibri" panose="020F0502020204030204" pitchFamily="34" charset="0"/>
                <a:cs typeface="Times New Roman" panose="02020603050405020304" pitchFamily="18" charset="0"/>
              </a:rPr>
              <a:t>più variegate e frammentate le politiche di mitigazione</a:t>
            </a:r>
            <a:r>
              <a:rPr lang="it-IT" sz="1800" dirty="0">
                <a:effectLst/>
                <a:latin typeface="Bodoni MT" panose="02070603080606020203" pitchFamily="18" charset="0"/>
                <a:ea typeface="Calibri" panose="020F0502020204030204" pitchFamily="34" charset="0"/>
                <a:cs typeface="Times New Roman" panose="02020603050405020304" pitchFamily="18" charset="0"/>
              </a:rPr>
              <a:t>, cioè atte a ridurre considerevolmente le emissioni di anidride carbonica entro il 2030. Sebbene l’applicazione degli impegni siglati nelle ultime COP da parte di diverse nazioni ha evitato l’immissione di ulteriore CO2 in atmosfera (circa 5.9 Gigatonnellate/anno), la concentrazione continua a crescere, quindi gli sforzi messi in atto sono ancora insufficienti per raggiungere gli obiettivi prefissati.</a:t>
            </a:r>
          </a:p>
          <a:p>
            <a:pPr algn="just"/>
            <a:endParaRPr lang="it-IT" dirty="0">
              <a:latin typeface="Bodoni MT" panose="02070603080606020203" pitchFamily="18" charset="0"/>
            </a:endParaRPr>
          </a:p>
        </p:txBody>
      </p:sp>
    </p:spTree>
    <p:extLst>
      <p:ext uri="{BB962C8B-B14F-4D97-AF65-F5344CB8AC3E}">
        <p14:creationId xmlns:p14="http://schemas.microsoft.com/office/powerpoint/2010/main" val="4016049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5D1D80A-04A9-1379-F2AD-69BEA12AA818}"/>
              </a:ext>
            </a:extLst>
          </p:cNvPr>
          <p:cNvSpPr>
            <a:spLocks noGrp="1"/>
          </p:cNvSpPr>
          <p:nvPr>
            <p:ph type="title"/>
          </p:nvPr>
        </p:nvSpPr>
        <p:spPr>
          <a:xfrm>
            <a:off x="677334" y="609600"/>
            <a:ext cx="8596668" cy="766273"/>
          </a:xfrm>
        </p:spPr>
        <p:txBody>
          <a:bodyPr>
            <a:noAutofit/>
          </a:bodyPr>
          <a:lstStyle/>
          <a:p>
            <a:pPr>
              <a:lnSpc>
                <a:spcPct val="107000"/>
              </a:lnSpc>
              <a:spcAft>
                <a:spcPts val="800"/>
              </a:spcAft>
            </a:pPr>
            <a:r>
              <a:rPr lang="it-IT" sz="4800" b="1" kern="100" dirty="0">
                <a:effectLst/>
                <a:latin typeface="Algerian" panose="04020705040A02060702" pitchFamily="82" charset="0"/>
                <a:ea typeface="Calibri" panose="020F0502020204030204" pitchFamily="34" charset="0"/>
                <a:cs typeface="Times New Roman" panose="02020603050405020304" pitchFamily="18" charset="0"/>
              </a:rPr>
              <a:t>SCENARI</a:t>
            </a:r>
            <a:endParaRPr lang="it-IT" sz="4800" dirty="0">
              <a:latin typeface="Algerian" panose="04020705040A02060702" pitchFamily="82" charset="0"/>
            </a:endParaRPr>
          </a:p>
        </p:txBody>
      </p:sp>
      <p:sp>
        <p:nvSpPr>
          <p:cNvPr id="3" name="Segnaposto contenuto 2">
            <a:extLst>
              <a:ext uri="{FF2B5EF4-FFF2-40B4-BE49-F238E27FC236}">
                <a16:creationId xmlns:a16="http://schemas.microsoft.com/office/drawing/2014/main" xmlns="" id="{297E21C7-7066-A2BB-7357-D8CD162EDB3C}"/>
              </a:ext>
            </a:extLst>
          </p:cNvPr>
          <p:cNvSpPr>
            <a:spLocks noGrp="1"/>
          </p:cNvSpPr>
          <p:nvPr>
            <p:ph idx="1"/>
          </p:nvPr>
        </p:nvSpPr>
        <p:spPr>
          <a:xfrm>
            <a:off x="677334" y="1452785"/>
            <a:ext cx="8596668" cy="4588577"/>
          </a:xfrm>
        </p:spPr>
        <p:txBody>
          <a:bodyPr>
            <a:normAutofit/>
          </a:bodyPr>
          <a:lstStyle/>
          <a:p>
            <a:pPr algn="just">
              <a:lnSpc>
                <a:spcPct val="107000"/>
              </a:lnSpc>
              <a:spcAft>
                <a:spcPts val="800"/>
              </a:spcAft>
            </a:pPr>
            <a:r>
              <a:rPr lang="it-IT" sz="2000" b="1" kern="100" dirty="0">
                <a:solidFill>
                  <a:srgbClr val="7030A0"/>
                </a:solidFill>
                <a:latin typeface="Perpetua" panose="02020502060401020303" pitchFamily="18" charset="0"/>
                <a:ea typeface="Calibri" panose="020F0502020204030204" pitchFamily="34" charset="0"/>
                <a:cs typeface="Times New Roman" panose="02020603050405020304" pitchFamily="18" charset="0"/>
              </a:rPr>
              <a:t>A</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d oggi è probabile che la temperatura media globale, entro il 2100, ecceda la soglia di +1.5 °C e che possa sfiorare i 2 °C (scenari più ottimistici).</a:t>
            </a:r>
            <a:endParaRPr lang="it-IT" sz="20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Per raggiungere gli obiettivi prefissati è necessaria l’applicazione diffusa e l’implementazione degli impegni presi nella COP26 (i cosiddetti NDC-</a:t>
            </a:r>
            <a:r>
              <a:rPr lang="it-IT" sz="2000" b="1" kern="100" dirty="0" err="1">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Nationally</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 </a:t>
            </a:r>
            <a:r>
              <a:rPr lang="it-IT" sz="2000" b="1" kern="100" dirty="0" err="1">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Determined</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 </a:t>
            </a:r>
            <a:r>
              <a:rPr lang="it-IT" sz="2000" b="1" kern="100" dirty="0" err="1">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Contributions</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 Se invece gli impegni dovessero rimanere quelli precedenti alla COP26, </a:t>
            </a:r>
            <a:r>
              <a:rPr lang="it-IT" sz="2000" b="1" kern="100" dirty="0">
                <a:solidFill>
                  <a:srgbClr val="FF0000"/>
                </a:solidFill>
                <a:effectLst/>
                <a:latin typeface="Perpetua" panose="02020502060401020303" pitchFamily="18" charset="0"/>
                <a:ea typeface="Calibri" panose="020F0502020204030204" pitchFamily="34" charset="0"/>
                <a:cs typeface="Times New Roman" panose="02020603050405020304" pitchFamily="18" charset="0"/>
              </a:rPr>
              <a:t>l’aumento della temperatura entro fine secolo potrebbe sfiorare i 3 °C di anomalia </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(2,7 °C – immagine sotto), vale a dire lo scenario definito come “intermedio”. Risulta invece piuttosto improbabile lo scenario peggiore (+4,4 °C entro il 2100) in quanto basato su un modello economico-sociale in fase di superamento (BAU-Business </a:t>
            </a:r>
            <a:r>
              <a:rPr lang="it-IT" sz="2000" b="1" kern="100" dirty="0" err="1">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As</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 </a:t>
            </a:r>
            <a:r>
              <a:rPr lang="it-IT" sz="2000" b="1" kern="100" dirty="0" err="1">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Usual</a:t>
            </a:r>
            <a:r>
              <a:rPr lang="it-IT" sz="20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 e su ipotetici, quanto remoti, errori di valutazione nei meccanismi di feedback e di sensibilità termica della CO2. </a:t>
            </a:r>
            <a:endParaRPr lang="it-IT" sz="2000" b="1"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1842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428E25-5787-7E86-DA32-DC3F567F4FD9}"/>
              </a:ext>
            </a:extLst>
          </p:cNvPr>
          <p:cNvSpPr>
            <a:spLocks noGrp="1"/>
          </p:cNvSpPr>
          <p:nvPr>
            <p:ph type="title"/>
          </p:nvPr>
        </p:nvSpPr>
        <p:spPr>
          <a:xfrm>
            <a:off x="677334" y="609600"/>
            <a:ext cx="8596668" cy="1629398"/>
          </a:xfrm>
        </p:spPr>
        <p:txBody>
          <a:bodyPr>
            <a:normAutofit fontScale="90000"/>
          </a:bodyPr>
          <a:lstStyle/>
          <a:p>
            <a:pPr algn="ctr">
              <a:lnSpc>
                <a:spcPct val="107000"/>
              </a:lnSpc>
              <a:spcAft>
                <a:spcPts val="800"/>
              </a:spcAft>
            </a:pPr>
            <a:r>
              <a:rPr lang="it-IT" sz="3600" b="1" kern="100" dirty="0">
                <a:solidFill>
                  <a:srgbClr val="00B050"/>
                </a:solidFill>
                <a:effectLst/>
                <a:latin typeface="Algerian" panose="04020705040A02060702" pitchFamily="82" charset="0"/>
                <a:ea typeface="Calibri" panose="020F0502020204030204" pitchFamily="34" charset="0"/>
                <a:cs typeface="Times New Roman" panose="02020603050405020304" pitchFamily="18" charset="0"/>
              </a:rPr>
              <a:t>Siamo di fronte all’ultima chiamata per disinnescare una bomba ad orologeria</a:t>
            </a:r>
            <a:endParaRPr lang="it-IT" dirty="0">
              <a:solidFill>
                <a:srgbClr val="00B050"/>
              </a:solidFill>
              <a:latin typeface="Algerian" panose="04020705040A02060702" pitchFamily="82" charset="0"/>
            </a:endParaRPr>
          </a:p>
        </p:txBody>
      </p:sp>
      <p:sp>
        <p:nvSpPr>
          <p:cNvPr id="3" name="Segnaposto contenuto 2">
            <a:extLst>
              <a:ext uri="{FF2B5EF4-FFF2-40B4-BE49-F238E27FC236}">
                <a16:creationId xmlns:a16="http://schemas.microsoft.com/office/drawing/2014/main" xmlns="" id="{28612151-0C9E-DC89-33B0-A49FFD784733}"/>
              </a:ext>
            </a:extLst>
          </p:cNvPr>
          <p:cNvSpPr>
            <a:spLocks noGrp="1"/>
          </p:cNvSpPr>
          <p:nvPr>
            <p:ph idx="1"/>
          </p:nvPr>
        </p:nvSpPr>
        <p:spPr>
          <a:xfrm>
            <a:off x="677334" y="2418460"/>
            <a:ext cx="8596668" cy="3622902"/>
          </a:xfrm>
        </p:spPr>
        <p:txBody>
          <a:bodyPr>
            <a:normAutofit lnSpcReduction="10000"/>
          </a:bodyPr>
          <a:lstStyle/>
          <a:p>
            <a:pPr algn="ctr">
              <a:lnSpc>
                <a:spcPct val="107000"/>
              </a:lnSpc>
              <a:spcAft>
                <a:spcPts val="800"/>
              </a:spcAft>
            </a:pPr>
            <a:r>
              <a:rPr lang="it-IT" sz="2800" b="1" kern="100" dirty="0">
                <a:solidFill>
                  <a:srgbClr val="FF0000"/>
                </a:solidFill>
                <a:effectLst/>
                <a:latin typeface="Perpetua" panose="02020502060401020303" pitchFamily="18" charset="0"/>
                <a:ea typeface="Calibri" panose="020F0502020204030204" pitchFamily="34" charset="0"/>
                <a:cs typeface="Times New Roman" panose="02020603050405020304" pitchFamily="18" charset="0"/>
              </a:rPr>
              <a:t>Queste parole ribadiscono ancora una volta il senso ultimo del rapporto di sintesi, ovvero che </a:t>
            </a:r>
            <a:r>
              <a:rPr lang="it-IT" sz="2800" b="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siamo di fronte all’ultima chiamata perché davanti a noi, </a:t>
            </a:r>
            <a:r>
              <a:rPr lang="it-IT" sz="2800" b="1" kern="100" dirty="0">
                <a:solidFill>
                  <a:srgbClr val="FF0000"/>
                </a:solidFill>
                <a:effectLst/>
                <a:latin typeface="Perpetua" panose="02020502060401020303" pitchFamily="18" charset="0"/>
                <a:ea typeface="Calibri" panose="020F0502020204030204" pitchFamily="34" charset="0"/>
                <a:cs typeface="Times New Roman" panose="02020603050405020304" pitchFamily="18" charset="0"/>
              </a:rPr>
              <a:t>ora, è ancora aperta l’ultima finestra temporale utile per fermare l’aumento della temperatura globale a 1,5 gradi Celsius. Bisogna solo sfruttarla, gli strumenti ci dice il rapporto, ci sono. Bisogna usarli prima che questa finestra si chiuda definitivamente.</a:t>
            </a:r>
            <a:endParaRPr lang="it-IT" sz="2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4332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E5DFA41-1936-BB0B-EACA-C8CC73BCA1CE}"/>
              </a:ext>
            </a:extLst>
          </p:cNvPr>
          <p:cNvSpPr>
            <a:spLocks noGrp="1"/>
          </p:cNvSpPr>
          <p:nvPr>
            <p:ph type="title"/>
          </p:nvPr>
        </p:nvSpPr>
        <p:spPr>
          <a:xfrm>
            <a:off x="677334" y="609600"/>
            <a:ext cx="8596668" cy="1475574"/>
          </a:xfrm>
        </p:spPr>
        <p:txBody>
          <a:bodyPr>
            <a:noAutofit/>
          </a:bodyPr>
          <a:lstStyle/>
          <a:p>
            <a:pPr algn="ctr">
              <a:lnSpc>
                <a:spcPct val="107000"/>
              </a:lnSpc>
              <a:spcAft>
                <a:spcPts val="800"/>
              </a:spcAft>
            </a:pPr>
            <a:r>
              <a:rPr lang="it-IT" sz="4800" b="1" kern="100" dirty="0">
                <a:effectLst/>
                <a:latin typeface="Algerian" panose="04020705040A02060702" pitchFamily="82" charset="0"/>
                <a:ea typeface="Calibri" panose="020F0502020204030204" pitchFamily="34" charset="0"/>
                <a:cs typeface="Times New Roman" panose="02020603050405020304" pitchFamily="18" charset="0"/>
              </a:rPr>
              <a:t>in Veneto come sta andando? </a:t>
            </a:r>
            <a:endParaRPr lang="it-IT" sz="4800" dirty="0">
              <a:latin typeface="Algerian" panose="04020705040A02060702" pitchFamily="82" charset="0"/>
            </a:endParaRPr>
          </a:p>
        </p:txBody>
      </p:sp>
      <p:sp>
        <p:nvSpPr>
          <p:cNvPr id="3" name="Segnaposto contenuto 2">
            <a:extLst>
              <a:ext uri="{FF2B5EF4-FFF2-40B4-BE49-F238E27FC236}">
                <a16:creationId xmlns:a16="http://schemas.microsoft.com/office/drawing/2014/main" xmlns="" id="{5A1491B5-2EB5-48BA-F012-402134C12307}"/>
              </a:ext>
            </a:extLst>
          </p:cNvPr>
          <p:cNvSpPr>
            <a:spLocks noGrp="1"/>
          </p:cNvSpPr>
          <p:nvPr>
            <p:ph idx="1"/>
          </p:nvPr>
        </p:nvSpPr>
        <p:spPr>
          <a:xfrm>
            <a:off x="677334" y="2358639"/>
            <a:ext cx="8596668" cy="3682723"/>
          </a:xfrm>
        </p:spPr>
        <p:txBody>
          <a:bodyPr>
            <a:normAutofit fontScale="92500" lnSpcReduction="10000"/>
          </a:bodyPr>
          <a:lstStyle/>
          <a:p>
            <a:pPr algn="just">
              <a:lnSpc>
                <a:spcPct val="107000"/>
              </a:lnSpc>
              <a:spcAft>
                <a:spcPts val="800"/>
              </a:spcAft>
            </a:pP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Dagli studi condotti da ARPAV, emerge per il Veneto un quadro in linea con altre regioni del Nord Italia e coerente con l’attuale fase di riscaldamento globale del pianeta.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I dati rilevati dalle 110 stazioni automatiche di ARPAV dal 1993 al 2020 evidenziano </a:t>
            </a:r>
            <a:r>
              <a:rPr lang="it-IT" sz="1800" b="1" kern="100" dirty="0">
                <a:effectLst/>
                <a:latin typeface="Perpetua" panose="02020502060401020303" pitchFamily="18" charset="0"/>
                <a:ea typeface="Calibri" panose="020F0502020204030204" pitchFamily="34" charset="0"/>
                <a:cs typeface="Times New Roman" panose="02020603050405020304" pitchFamily="18" charset="0"/>
              </a:rPr>
              <a:t>un trend di aumento delle temperature medie pari a</a:t>
            </a: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 </a:t>
            </a:r>
            <a:r>
              <a:rPr lang="it-IT" sz="1800" b="1" kern="100" dirty="0">
                <a:effectLst/>
                <a:latin typeface="Perpetua" panose="02020502060401020303" pitchFamily="18" charset="0"/>
                <a:ea typeface="Calibri" panose="020F0502020204030204" pitchFamily="34" charset="0"/>
                <a:cs typeface="Times New Roman" panose="02020603050405020304" pitchFamily="18" charset="0"/>
              </a:rPr>
              <a:t>+0.55 °C </a:t>
            </a: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per decennio che, considerando le sole aree pianeggianti (quota inferiore ai 50 m s.l.m.) sale a </a:t>
            </a:r>
            <a:r>
              <a:rPr lang="it-IT" sz="1800" b="1" kern="100" dirty="0">
                <a:effectLst/>
                <a:latin typeface="Perpetua" panose="02020502060401020303" pitchFamily="18" charset="0"/>
                <a:ea typeface="Calibri" panose="020F0502020204030204" pitchFamily="34" charset="0"/>
                <a:cs typeface="Times New Roman" panose="02020603050405020304" pitchFamily="18" charset="0"/>
              </a:rPr>
              <a:t>+ 0.6 °C per decennio</a:t>
            </a: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 </a:t>
            </a:r>
            <a:r>
              <a:rPr lang="it-IT" sz="1800" b="1" kern="100" dirty="0">
                <a:effectLst/>
                <a:latin typeface="Perpetua" panose="02020502060401020303" pitchFamily="18" charset="0"/>
                <a:ea typeface="Calibri" panose="020F0502020204030204" pitchFamily="34" charset="0"/>
                <a:cs typeface="Times New Roman" panose="02020603050405020304" pitchFamily="18" charset="0"/>
              </a:rPr>
              <a:t>Il Veneto appartiene all’area mediterranea, ritenuta uno dei “punti caldi” del pianeta perché l’aumento delle temperature sta procedendo ad una velocità maggiore rispetto alla media globale. </a:t>
            </a:r>
            <a:endParaRPr lang="it-IT"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L’aumento delle temperature medie in Veneto si riflette nel valore degli indicatori climatici quali il </a:t>
            </a:r>
            <a:r>
              <a:rPr lang="it-IT" sz="1800" i="1" kern="100" dirty="0">
                <a:solidFill>
                  <a:srgbClr val="7030A0"/>
                </a:solidFill>
                <a:effectLst/>
                <a:latin typeface="Perpetua" panose="02020502060401020303" pitchFamily="18" charset="0"/>
                <a:ea typeface="Calibri" panose="020F0502020204030204" pitchFamily="34" charset="0"/>
                <a:cs typeface="Times New Roman" panose="02020603050405020304" pitchFamily="18" charset="0"/>
              </a:rPr>
              <a:t>numero annuale di giornate estive e notti tropicali, con la speculare diminuzione dei giorni con gelate</a:t>
            </a:r>
            <a:r>
              <a:rPr lang="it-IT" sz="1800" kern="100" dirty="0">
                <a:effectLst/>
                <a:latin typeface="Perpetua" panose="02020502060401020303" pitchFamily="18" charset="0"/>
                <a:ea typeface="Calibri" panose="020F0502020204030204" pitchFamily="34" charset="0"/>
                <a:cs typeface="Times New Roman" panose="02020603050405020304" pitchFamily="18" charset="0"/>
              </a:rPr>
              <a:t>. </a:t>
            </a:r>
            <a:r>
              <a:rPr lang="it-IT" sz="1800" b="1" kern="100" dirty="0">
                <a:effectLst/>
                <a:latin typeface="Perpetua" panose="02020502060401020303" pitchFamily="18" charset="0"/>
                <a:ea typeface="Calibri" panose="020F0502020204030204" pitchFamily="34" charset="0"/>
                <a:cs typeface="Times New Roman" panose="02020603050405020304" pitchFamily="18" charset="0"/>
              </a:rPr>
              <a:t>Particolarmente significativo è infatti l’aumento del numero di notti tropicali (giorni con temperatura minima &gt; 20 °C) che risulta di +7.1 giorni per decennio per le aree di pianura. </a:t>
            </a:r>
            <a:endParaRPr lang="it-I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023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3028D7-F43B-6380-D203-A62526396A58}"/>
              </a:ext>
            </a:extLst>
          </p:cNvPr>
          <p:cNvSpPr>
            <a:spLocks noGrp="1"/>
          </p:cNvSpPr>
          <p:nvPr>
            <p:ph type="title"/>
          </p:nvPr>
        </p:nvSpPr>
        <p:spPr>
          <a:xfrm>
            <a:off x="677334" y="609600"/>
            <a:ext cx="8596668" cy="663723"/>
          </a:xfrm>
        </p:spPr>
        <p:txBody>
          <a:bodyPr/>
          <a:lstStyle/>
          <a:p>
            <a:r>
              <a:rPr lang="it-IT" sz="3600" b="1" kern="100" dirty="0">
                <a:effectLst/>
                <a:latin typeface="Algerian" panose="04020705040A02060702" pitchFamily="82" charset="0"/>
                <a:ea typeface="Calibri" panose="020F0502020204030204" pitchFamily="34" charset="0"/>
                <a:cs typeface="Times New Roman" panose="02020603050405020304" pitchFamily="18" charset="0"/>
              </a:rPr>
              <a:t>in Veneto come sta andando? </a:t>
            </a:r>
            <a:endParaRPr lang="it-IT" dirty="0"/>
          </a:p>
        </p:txBody>
      </p:sp>
      <p:sp>
        <p:nvSpPr>
          <p:cNvPr id="3" name="Segnaposto contenuto 2">
            <a:extLst>
              <a:ext uri="{FF2B5EF4-FFF2-40B4-BE49-F238E27FC236}">
                <a16:creationId xmlns:a16="http://schemas.microsoft.com/office/drawing/2014/main" xmlns="" id="{3E82D8EC-EFC7-8897-91B7-D4843CD6FBEE}"/>
              </a:ext>
            </a:extLst>
          </p:cNvPr>
          <p:cNvSpPr>
            <a:spLocks noGrp="1"/>
          </p:cNvSpPr>
          <p:nvPr>
            <p:ph idx="1"/>
          </p:nvPr>
        </p:nvSpPr>
        <p:spPr>
          <a:xfrm>
            <a:off x="677334" y="1452785"/>
            <a:ext cx="8596668" cy="4588577"/>
          </a:xfrm>
        </p:spPr>
        <p:txBody>
          <a:bodyPr>
            <a:noAutofit/>
          </a:bodyPr>
          <a:lstStyle/>
          <a:p>
            <a:pPr algn="just">
              <a:lnSpc>
                <a:spcPct val="107000"/>
              </a:lnSpc>
              <a:spcAft>
                <a:spcPts val="800"/>
              </a:spcAft>
            </a:pPr>
            <a:r>
              <a:rPr lang="it-IT" sz="2400" kern="100" dirty="0">
                <a:effectLst/>
                <a:latin typeface="Perpetua" panose="02020502060401020303" pitchFamily="18" charset="0"/>
                <a:ea typeface="Calibri" panose="020F0502020204030204" pitchFamily="34" charset="0"/>
                <a:cs typeface="Times New Roman" panose="02020603050405020304" pitchFamily="18" charset="0"/>
              </a:rPr>
              <a:t>Diversi indicatori suggeriscono un </a:t>
            </a:r>
            <a:r>
              <a:rPr lang="it-IT" sz="2400" b="1" kern="100" dirty="0">
                <a:effectLst/>
                <a:latin typeface="Perpetua" panose="02020502060401020303" pitchFamily="18" charset="0"/>
                <a:ea typeface="Calibri" panose="020F0502020204030204" pitchFamily="34" charset="0"/>
                <a:cs typeface="Times New Roman" panose="02020603050405020304" pitchFamily="18" charset="0"/>
              </a:rPr>
              <a:t>aumento nell’intensità degli eventi di pioggia come il numero di giorni con precipitazione superiore a 20 mm che è aumentato del 10 % </a:t>
            </a:r>
            <a:r>
              <a:rPr lang="it-IT" sz="2400" kern="100" dirty="0">
                <a:effectLst/>
                <a:latin typeface="Perpetua" panose="02020502060401020303" pitchFamily="18" charset="0"/>
                <a:ea typeface="Calibri" panose="020F0502020204030204" pitchFamily="34" charset="0"/>
                <a:cs typeface="Times New Roman" panose="02020603050405020304" pitchFamily="18" charset="0"/>
              </a:rPr>
              <a:t>per ogni decennio, con incrementi maggiori per le fasce altimetriche medio-alte. </a:t>
            </a:r>
          </a:p>
          <a:p>
            <a:pPr algn="just">
              <a:lnSpc>
                <a:spcPct val="107000"/>
              </a:lnSpc>
              <a:spcAft>
                <a:spcPts val="800"/>
              </a:spcAft>
            </a:pPr>
            <a:r>
              <a:rPr lang="it-IT" sz="2400" kern="100" dirty="0">
                <a:effectLst/>
                <a:latin typeface="Perpetua" panose="02020502060401020303" pitchFamily="18" charset="0"/>
                <a:ea typeface="Calibri" panose="020F0502020204030204" pitchFamily="34" charset="0"/>
                <a:cs typeface="Times New Roman" panose="02020603050405020304" pitchFamily="18" charset="0"/>
              </a:rPr>
              <a:t>Si registrano infine una </a:t>
            </a:r>
            <a:r>
              <a:rPr lang="it-IT" sz="2400" b="1" kern="100" dirty="0">
                <a:effectLst/>
                <a:latin typeface="Perpetua" panose="02020502060401020303" pitchFamily="18" charset="0"/>
                <a:ea typeface="Calibri" panose="020F0502020204030204" pitchFamily="34" charset="0"/>
                <a:cs typeface="Times New Roman" panose="02020603050405020304" pitchFamily="18" charset="0"/>
              </a:rPr>
              <a:t>forte riduzione dei ghiacciai dolomitici </a:t>
            </a:r>
            <a:r>
              <a:rPr lang="it-IT" sz="2400" kern="100" dirty="0">
                <a:effectLst/>
                <a:latin typeface="Perpetua" panose="02020502060401020303" pitchFamily="18" charset="0"/>
                <a:ea typeface="Calibri" panose="020F0502020204030204" pitchFamily="34" charset="0"/>
                <a:cs typeface="Times New Roman" panose="02020603050405020304" pitchFamily="18" charset="0"/>
              </a:rPr>
              <a:t>sia in termini di massa che di superficie, dimezzatisi nel corso del ‘900; modifiche nelle fasi fenologiche di diverse colture agrarie e </a:t>
            </a:r>
            <a:r>
              <a:rPr lang="it-IT" sz="2400" b="1" kern="100" dirty="0">
                <a:effectLst/>
                <a:latin typeface="Perpetua" panose="02020502060401020303" pitchFamily="18" charset="0"/>
                <a:ea typeface="Calibri" panose="020F0502020204030204" pitchFamily="34" charset="0"/>
                <a:cs typeface="Times New Roman" panose="02020603050405020304" pitchFamily="18" charset="0"/>
              </a:rPr>
              <a:t>innalzamento del livello del mare che nella laguna di Venezia si è alzato nel corso dei decenni </a:t>
            </a:r>
            <a:r>
              <a:rPr lang="it-IT" sz="2400" kern="100" dirty="0">
                <a:effectLst/>
                <a:latin typeface="Perpetua" panose="02020502060401020303" pitchFamily="18" charset="0"/>
                <a:ea typeface="Calibri" panose="020F0502020204030204" pitchFamily="34" charset="0"/>
                <a:cs typeface="Times New Roman" panose="02020603050405020304" pitchFamily="18" charset="0"/>
              </a:rPr>
              <a:t>ed è attualmente circa 31 cm più alto di quello verificato ad inizio del secolo scorso (fonte: Centro Maree di Venezia)</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it-IT" sz="2400" dirty="0"/>
          </a:p>
        </p:txBody>
      </p:sp>
    </p:spTree>
    <p:extLst>
      <p:ext uri="{BB962C8B-B14F-4D97-AF65-F5344CB8AC3E}">
        <p14:creationId xmlns:p14="http://schemas.microsoft.com/office/powerpoint/2010/main" val="3370332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A534050-A204-4101-EE99-61A9F4BF7946}"/>
              </a:ext>
            </a:extLst>
          </p:cNvPr>
          <p:cNvSpPr>
            <a:spLocks noGrp="1"/>
          </p:cNvSpPr>
          <p:nvPr>
            <p:ph type="title"/>
          </p:nvPr>
        </p:nvSpPr>
        <p:spPr>
          <a:xfrm flipV="1">
            <a:off x="677334" y="538385"/>
            <a:ext cx="8596668" cy="71215"/>
          </a:xfrm>
        </p:spPr>
        <p:txBody>
          <a:bodyPr>
            <a:normAutofit fontScale="90000"/>
          </a:bodyPr>
          <a:lstStyle/>
          <a:p>
            <a:endParaRPr lang="it-IT" dirty="0"/>
          </a:p>
        </p:txBody>
      </p:sp>
      <p:pic>
        <p:nvPicPr>
          <p:cNvPr id="4" name="Segnaposto contenuto 3">
            <a:extLst>
              <a:ext uri="{FF2B5EF4-FFF2-40B4-BE49-F238E27FC236}">
                <a16:creationId xmlns:a16="http://schemas.microsoft.com/office/drawing/2014/main" xmlns="" id="{4240FECD-6BF6-E1BF-A3DD-E299A652E2CE}"/>
              </a:ext>
            </a:extLst>
          </p:cNvPr>
          <p:cNvPicPr>
            <a:picLocks noGrp="1" noChangeAspect="1"/>
          </p:cNvPicPr>
          <p:nvPr>
            <p:ph idx="1"/>
          </p:nvPr>
        </p:nvPicPr>
        <p:blipFill>
          <a:blip r:embed="rId2"/>
          <a:stretch>
            <a:fillRect/>
          </a:stretch>
        </p:blipFill>
        <p:spPr>
          <a:xfrm>
            <a:off x="1137444" y="1200944"/>
            <a:ext cx="7677150" cy="4314825"/>
          </a:xfrm>
          <a:prstGeom prst="rect">
            <a:avLst/>
          </a:prstGeom>
        </p:spPr>
      </p:pic>
    </p:spTree>
    <p:extLst>
      <p:ext uri="{BB962C8B-B14F-4D97-AF65-F5344CB8AC3E}">
        <p14:creationId xmlns:p14="http://schemas.microsoft.com/office/powerpoint/2010/main" val="401242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A89A2AD-EBCF-0A0A-21FF-D1FC934DB7BA}"/>
              </a:ext>
            </a:extLst>
          </p:cNvPr>
          <p:cNvSpPr>
            <a:spLocks noGrp="1"/>
          </p:cNvSpPr>
          <p:nvPr>
            <p:ph type="title"/>
          </p:nvPr>
        </p:nvSpPr>
        <p:spPr>
          <a:xfrm flipV="1">
            <a:off x="677334" y="563881"/>
            <a:ext cx="8596668" cy="45719"/>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xmlns="" id="{FC290F70-1D3D-7A7A-183C-90C225ED8070}"/>
              </a:ext>
            </a:extLst>
          </p:cNvPr>
          <p:cNvPicPr>
            <a:picLocks noGrp="1" noChangeAspect="1"/>
          </p:cNvPicPr>
          <p:nvPr>
            <p:ph idx="1"/>
          </p:nvPr>
        </p:nvPicPr>
        <p:blipFill>
          <a:blip r:embed="rId2"/>
          <a:stretch>
            <a:fillRect/>
          </a:stretch>
        </p:blipFill>
        <p:spPr>
          <a:xfrm>
            <a:off x="677335" y="769122"/>
            <a:ext cx="9186972" cy="5272904"/>
          </a:xfrm>
        </p:spPr>
      </p:pic>
    </p:spTree>
    <p:extLst>
      <p:ext uri="{BB962C8B-B14F-4D97-AF65-F5344CB8AC3E}">
        <p14:creationId xmlns:p14="http://schemas.microsoft.com/office/powerpoint/2010/main" val="3249821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B269C4-DE15-6A57-65F0-B1EFFDA95DCD}"/>
              </a:ext>
            </a:extLst>
          </p:cNvPr>
          <p:cNvSpPr>
            <a:spLocks noGrp="1"/>
          </p:cNvSpPr>
          <p:nvPr>
            <p:ph type="title"/>
          </p:nvPr>
        </p:nvSpPr>
        <p:spPr>
          <a:xfrm>
            <a:off x="677334" y="609600"/>
            <a:ext cx="8596668" cy="663723"/>
          </a:xfrm>
        </p:spPr>
        <p:txBody>
          <a:bodyPr/>
          <a:lstStyle/>
          <a:p>
            <a:r>
              <a:rPr lang="it-IT" sz="3600" b="1" kern="100" dirty="0">
                <a:effectLst/>
                <a:latin typeface="Algerian" panose="04020705040A02060702" pitchFamily="82" charset="0"/>
                <a:ea typeface="Calibri" panose="020F0502020204030204" pitchFamily="34" charset="0"/>
                <a:cs typeface="Times New Roman" panose="02020603050405020304" pitchFamily="18" charset="0"/>
              </a:rPr>
              <a:t>in Veneto come sta andando? </a:t>
            </a:r>
            <a:endParaRPr lang="it-IT" dirty="0"/>
          </a:p>
        </p:txBody>
      </p:sp>
      <p:sp>
        <p:nvSpPr>
          <p:cNvPr id="3" name="Segnaposto contenuto 2">
            <a:extLst>
              <a:ext uri="{FF2B5EF4-FFF2-40B4-BE49-F238E27FC236}">
                <a16:creationId xmlns:a16="http://schemas.microsoft.com/office/drawing/2014/main" xmlns="" id="{F82C7C55-2C57-1638-B087-9687BEB8CABB}"/>
              </a:ext>
            </a:extLst>
          </p:cNvPr>
          <p:cNvSpPr>
            <a:spLocks noGrp="1"/>
          </p:cNvSpPr>
          <p:nvPr>
            <p:ph idx="1"/>
          </p:nvPr>
        </p:nvSpPr>
        <p:spPr>
          <a:xfrm>
            <a:off x="677334" y="1375873"/>
            <a:ext cx="8596668" cy="4665489"/>
          </a:xfrm>
        </p:spPr>
        <p:txBody>
          <a:bodyPr>
            <a:normAutofit lnSpcReduction="10000"/>
          </a:bodyPr>
          <a:lstStyle/>
          <a:p>
            <a:pPr algn="just"/>
            <a:r>
              <a:rPr lang="it-IT" sz="2800" dirty="0">
                <a:latin typeface="Perpetua" panose="02020502060401020303" pitchFamily="18" charset="0"/>
              </a:rPr>
              <a:t>TAV-ALTA CAPACITA’…</a:t>
            </a:r>
          </a:p>
          <a:p>
            <a:pPr algn="just"/>
            <a:r>
              <a:rPr lang="it-IT" sz="2800" dirty="0">
                <a:latin typeface="Perpetua" panose="02020502060401020303" pitchFamily="18" charset="0"/>
              </a:rPr>
              <a:t>Convivere con il disastro: PFAS: LA MITENI Ha prodotto per 50 anni impermeabilizzanti liquidi, noti come </a:t>
            </a:r>
            <a:r>
              <a:rPr lang="it-IT" sz="2800" dirty="0" err="1">
                <a:latin typeface="Perpetua" panose="02020502060401020303" pitchFamily="18" charset="0"/>
              </a:rPr>
              <a:t>Pfas</a:t>
            </a:r>
            <a:r>
              <a:rPr lang="it-IT" sz="2800" dirty="0">
                <a:latin typeface="Perpetua" panose="02020502060401020303" pitchFamily="18" charset="0"/>
              </a:rPr>
              <a:t>, una vasta porzione di territorio in Veneto, I circa 350 mila cittadini coinvolti vivono nelle province di Vicenza, Verona e Padova. Si calcolano almeno 700 chilometri quadrati compromessi.</a:t>
            </a:r>
          </a:p>
          <a:p>
            <a:pPr algn="just"/>
            <a:r>
              <a:rPr lang="it-IT" sz="2800" dirty="0">
                <a:latin typeface="Perpetua" panose="02020502060401020303" pitchFamily="18" charset="0"/>
              </a:rPr>
              <a:t>L’ondata di maltempo che ha colpito il Veneto a fine ottobre 2018 è stata quantomeno al livello di quelle, devastanti, che l’hanno preceduta (1966, 2010 e altre) con punte massime di accumuli d’acqua al suolo superiori anche al terribile 1966. E QUELLA DEL 13.07.2023…</a:t>
            </a:r>
          </a:p>
        </p:txBody>
      </p:sp>
    </p:spTree>
    <p:extLst>
      <p:ext uri="{BB962C8B-B14F-4D97-AF65-F5344CB8AC3E}">
        <p14:creationId xmlns:p14="http://schemas.microsoft.com/office/powerpoint/2010/main" val="101538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3FF86AB-4E25-BBFC-C73F-58232392B949}"/>
              </a:ext>
            </a:extLst>
          </p:cNvPr>
          <p:cNvSpPr>
            <a:spLocks noGrp="1"/>
          </p:cNvSpPr>
          <p:nvPr>
            <p:ph type="title"/>
          </p:nvPr>
        </p:nvSpPr>
        <p:spPr>
          <a:xfrm>
            <a:off x="677334" y="609600"/>
            <a:ext cx="8596668" cy="766273"/>
          </a:xfrm>
        </p:spPr>
        <p:txBody>
          <a:bodyPr/>
          <a:lstStyle/>
          <a:p>
            <a:r>
              <a:rPr lang="it-IT" b="1" dirty="0">
                <a:effectLst>
                  <a:outerShdw blurRad="38100" dist="38100" dir="2700000" algn="tl">
                    <a:srgbClr val="000000">
                      <a:alpha val="43137"/>
                    </a:srgbClr>
                  </a:outerShdw>
                </a:effectLst>
                <a:latin typeface="Algerian" panose="04020705040A02060702" pitchFamily="82" charset="0"/>
              </a:rPr>
              <a:t>Le cose possono cambiare (LS)</a:t>
            </a:r>
          </a:p>
        </p:txBody>
      </p:sp>
      <p:sp>
        <p:nvSpPr>
          <p:cNvPr id="3" name="Segnaposto contenuto 2">
            <a:extLst>
              <a:ext uri="{FF2B5EF4-FFF2-40B4-BE49-F238E27FC236}">
                <a16:creationId xmlns:a16="http://schemas.microsoft.com/office/drawing/2014/main" xmlns="" id="{E7C4365E-C1A0-E029-D6EF-07DDA8F04E9E}"/>
              </a:ext>
            </a:extLst>
          </p:cNvPr>
          <p:cNvSpPr>
            <a:spLocks noGrp="1"/>
          </p:cNvSpPr>
          <p:nvPr>
            <p:ph idx="1"/>
          </p:nvPr>
        </p:nvSpPr>
        <p:spPr>
          <a:xfrm>
            <a:off x="677334" y="1316052"/>
            <a:ext cx="8596668" cy="4932347"/>
          </a:xfrm>
        </p:spPr>
        <p:txBody>
          <a:bodyPr>
            <a:noAutofit/>
          </a:bodyPr>
          <a:lstStyle/>
          <a:p>
            <a:pPr algn="just"/>
            <a:r>
              <a:rPr lang="it-IT" sz="3200" dirty="0">
                <a:latin typeface="Bodoni MT" panose="02070603080606020203" pitchFamily="18" charset="0"/>
              </a:rPr>
              <a:t>13. La sfida urgente di proteggere la nostra casa comune comprende la preoccupazione di unire tutta la famiglia umana nella ricerca di uno sviluppo sostenibile e integrale, </a:t>
            </a:r>
            <a:r>
              <a:rPr lang="it-IT" sz="3200" b="1" dirty="0">
                <a:solidFill>
                  <a:srgbClr val="00B050"/>
                </a:solidFill>
                <a:latin typeface="Bodoni MT" panose="02070603080606020203" pitchFamily="18" charset="0"/>
              </a:rPr>
              <a:t>poiché sappiamo che le cose possono cambiare. </a:t>
            </a:r>
            <a:r>
              <a:rPr lang="it-IT" sz="3200" dirty="0">
                <a:latin typeface="Bodoni MT" panose="02070603080606020203" pitchFamily="18" charset="0"/>
              </a:rPr>
              <a:t>Il Creatore non ci abbandona, non fa mai marcia indietro nel suo progetto di amore, non si pente di averci creato. L’umanità ha ancora la </a:t>
            </a:r>
            <a:r>
              <a:rPr lang="it-IT" sz="3200" b="1" dirty="0">
                <a:solidFill>
                  <a:srgbClr val="00B050"/>
                </a:solidFill>
                <a:effectLst>
                  <a:outerShdw blurRad="38100" dist="38100" dir="2700000" algn="tl">
                    <a:srgbClr val="000000">
                      <a:alpha val="43137"/>
                    </a:srgbClr>
                  </a:outerShdw>
                </a:effectLst>
                <a:latin typeface="Bodoni MT" panose="02070603080606020203" pitchFamily="18" charset="0"/>
              </a:rPr>
              <a:t>capacità di collaborare per costruire la nostra casa comune</a:t>
            </a:r>
            <a:r>
              <a:rPr lang="it-IT" sz="3200" dirty="0">
                <a:latin typeface="Bodoni MT" panose="02070603080606020203" pitchFamily="18" charset="0"/>
              </a:rPr>
              <a:t>.</a:t>
            </a:r>
          </a:p>
        </p:txBody>
      </p:sp>
    </p:spTree>
    <p:extLst>
      <p:ext uri="{BB962C8B-B14F-4D97-AF65-F5344CB8AC3E}">
        <p14:creationId xmlns:p14="http://schemas.microsoft.com/office/powerpoint/2010/main" val="2724793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C31B5AD-913F-8973-674C-A08FDCA2DCE1}"/>
              </a:ext>
            </a:extLst>
          </p:cNvPr>
          <p:cNvSpPr>
            <a:spLocks noGrp="1"/>
          </p:cNvSpPr>
          <p:nvPr>
            <p:ph type="title"/>
          </p:nvPr>
        </p:nvSpPr>
        <p:spPr>
          <a:xfrm>
            <a:off x="677334" y="609600"/>
            <a:ext cx="8596668" cy="561174"/>
          </a:xfrm>
        </p:spPr>
        <p:txBody>
          <a:bodyPr>
            <a:normAutofit fontScale="90000"/>
          </a:bodyPr>
          <a:lstStyle/>
          <a:p>
            <a:r>
              <a:rPr lang="it-IT" b="1" dirty="0">
                <a:effectLst>
                  <a:outerShdw blurRad="38100" dist="38100" dir="2700000" algn="tl">
                    <a:srgbClr val="000000">
                      <a:alpha val="43137"/>
                    </a:srgbClr>
                  </a:outerShdw>
                </a:effectLst>
                <a:latin typeface="Algerian" panose="04020705040A02060702" pitchFamily="82" charset="0"/>
              </a:rPr>
              <a:t>Le cose possono cambiare (LS)</a:t>
            </a:r>
            <a:endParaRPr lang="it-IT" dirty="0"/>
          </a:p>
        </p:txBody>
      </p:sp>
      <p:sp>
        <p:nvSpPr>
          <p:cNvPr id="3" name="Segnaposto contenuto 2">
            <a:extLst>
              <a:ext uri="{FF2B5EF4-FFF2-40B4-BE49-F238E27FC236}">
                <a16:creationId xmlns:a16="http://schemas.microsoft.com/office/drawing/2014/main" xmlns="" id="{C81DF2BE-E044-710C-66EC-EB19C82F3D96}"/>
              </a:ext>
            </a:extLst>
          </p:cNvPr>
          <p:cNvSpPr>
            <a:spLocks noGrp="1"/>
          </p:cNvSpPr>
          <p:nvPr>
            <p:ph idx="1"/>
          </p:nvPr>
        </p:nvSpPr>
        <p:spPr>
          <a:xfrm>
            <a:off x="677334" y="1418603"/>
            <a:ext cx="8596668" cy="5204388"/>
          </a:xfrm>
        </p:spPr>
        <p:txBody>
          <a:bodyPr>
            <a:noAutofit/>
          </a:bodyPr>
          <a:lstStyle/>
          <a:p>
            <a:pPr algn="just"/>
            <a:r>
              <a:rPr lang="it-IT" sz="2800" dirty="0">
                <a:latin typeface="Perpetua Titling MT" panose="02020502060505020804" pitchFamily="18" charset="0"/>
              </a:rPr>
              <a:t>Purtroppo, molti sforzi per cercare soluzioni concrete alla crisi ambientale sono spesso frustrati </a:t>
            </a:r>
            <a:r>
              <a:rPr lang="it-IT" sz="2800" b="1" dirty="0">
                <a:solidFill>
                  <a:srgbClr val="FF0000"/>
                </a:solidFill>
                <a:latin typeface="Perpetua Titling MT" panose="02020502060505020804" pitchFamily="18" charset="0"/>
              </a:rPr>
              <a:t>non solo dal rifiuto dei potenti, ma anche dal disinteresse degli altri. </a:t>
            </a:r>
            <a:r>
              <a:rPr lang="it-IT" sz="2800" dirty="0">
                <a:latin typeface="Perpetua Titling MT" panose="02020502060505020804" pitchFamily="18" charset="0"/>
              </a:rPr>
              <a:t>Gli atteggiamenti che ostacolano le vie di soluzione, </a:t>
            </a:r>
            <a:r>
              <a:rPr lang="it-IT" sz="2800" b="1" dirty="0">
                <a:solidFill>
                  <a:srgbClr val="7030A0"/>
                </a:solidFill>
                <a:effectLst>
                  <a:outerShdw blurRad="38100" dist="38100" dir="2700000" algn="tl">
                    <a:srgbClr val="000000">
                      <a:alpha val="43137"/>
                    </a:srgbClr>
                  </a:outerShdw>
                </a:effectLst>
                <a:latin typeface="Perpetua Titling MT" panose="02020502060505020804" pitchFamily="18" charset="0"/>
              </a:rPr>
              <a:t>anche fra i credenti</a:t>
            </a:r>
            <a:r>
              <a:rPr lang="it-IT" sz="2800" b="1" dirty="0">
                <a:solidFill>
                  <a:srgbClr val="FF0000"/>
                </a:solidFill>
                <a:effectLst>
                  <a:outerShdw blurRad="38100" dist="38100" dir="2700000" algn="tl">
                    <a:srgbClr val="000000">
                      <a:alpha val="43137"/>
                    </a:srgbClr>
                  </a:outerShdw>
                </a:effectLst>
                <a:latin typeface="Perpetua Titling MT" panose="02020502060505020804" pitchFamily="18" charset="0"/>
              </a:rPr>
              <a:t>, vanno dalla negazione del problema all’indifferenza, alla rassegnazione comoda, o alla fiducia cieca nelle soluzioni tecniche. </a:t>
            </a:r>
          </a:p>
        </p:txBody>
      </p:sp>
    </p:spTree>
    <p:extLst>
      <p:ext uri="{BB962C8B-B14F-4D97-AF65-F5344CB8AC3E}">
        <p14:creationId xmlns:p14="http://schemas.microsoft.com/office/powerpoint/2010/main" val="392452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DCD81D8-9BBE-25F4-B304-8AB55A148DE6}"/>
              </a:ext>
            </a:extLst>
          </p:cNvPr>
          <p:cNvSpPr>
            <a:spLocks noGrp="1"/>
          </p:cNvSpPr>
          <p:nvPr>
            <p:ph type="title"/>
          </p:nvPr>
        </p:nvSpPr>
        <p:spPr/>
        <p:txBody>
          <a:bodyPr>
            <a:noAutofit/>
          </a:bodyPr>
          <a:lstStyle/>
          <a:p>
            <a:pPr algn="ctr"/>
            <a:r>
              <a:rPr lang="it-IT" sz="2800" i="1" dirty="0">
                <a:solidFill>
                  <a:srgbClr val="00B050"/>
                </a:solidFill>
                <a:effectLst>
                  <a:outerShdw blurRad="38100" dist="38100" dir="2700000" algn="tl">
                    <a:srgbClr val="000000">
                      <a:alpha val="43137"/>
                    </a:srgbClr>
                  </a:outerShdw>
                </a:effectLst>
                <a:latin typeface="Algerian" panose="04020705040A02060702" pitchFamily="82" charset="0"/>
              </a:rPr>
              <a:t>LAUDATE DEUM</a:t>
            </a:r>
            <a:r>
              <a:rPr lang="it-IT" sz="2800" dirty="0">
                <a:solidFill>
                  <a:srgbClr val="00B050"/>
                </a:solidFill>
                <a:effectLst>
                  <a:outerShdw blurRad="38100" dist="38100" dir="2700000" algn="tl">
                    <a:srgbClr val="000000">
                      <a:alpha val="43137"/>
                    </a:srgbClr>
                  </a:outerShdw>
                </a:effectLst>
                <a:latin typeface="Algerian" panose="04020705040A02060702" pitchFamily="82" charset="0"/>
              </a:rPr>
              <a:t/>
            </a:r>
            <a:br>
              <a:rPr lang="it-IT" sz="2800" dirty="0">
                <a:solidFill>
                  <a:srgbClr val="00B050"/>
                </a:solidFill>
                <a:effectLst>
                  <a:outerShdw blurRad="38100" dist="38100" dir="2700000" algn="tl">
                    <a:srgbClr val="000000">
                      <a:alpha val="43137"/>
                    </a:srgbClr>
                  </a:outerShdw>
                </a:effectLst>
                <a:latin typeface="Algerian" panose="04020705040A02060702" pitchFamily="82" charset="0"/>
              </a:rPr>
            </a:br>
            <a:r>
              <a:rPr lang="it-IT" sz="2800" dirty="0">
                <a:solidFill>
                  <a:srgbClr val="00B050"/>
                </a:solidFill>
                <a:effectLst>
                  <a:outerShdw blurRad="38100" dist="38100" dir="2700000" algn="tl">
                    <a:srgbClr val="000000">
                      <a:alpha val="43137"/>
                    </a:srgbClr>
                  </a:outerShdw>
                </a:effectLst>
                <a:latin typeface="Algerian" panose="04020705040A02060702" pitchFamily="82" charset="0"/>
              </a:rPr>
              <a:t>A TUTTE LE PERSONE DI BUONA VOLONTÀ</a:t>
            </a:r>
            <a:br>
              <a:rPr lang="it-IT" sz="2800" dirty="0">
                <a:solidFill>
                  <a:srgbClr val="00B050"/>
                </a:solidFill>
                <a:effectLst>
                  <a:outerShdw blurRad="38100" dist="38100" dir="2700000" algn="tl">
                    <a:srgbClr val="000000">
                      <a:alpha val="43137"/>
                    </a:srgbClr>
                  </a:outerShdw>
                </a:effectLst>
                <a:latin typeface="Algerian" panose="04020705040A02060702" pitchFamily="82" charset="0"/>
              </a:rPr>
            </a:br>
            <a:r>
              <a:rPr lang="it-IT" sz="2800" dirty="0">
                <a:solidFill>
                  <a:srgbClr val="00B050"/>
                </a:solidFill>
                <a:effectLst>
                  <a:outerShdw blurRad="38100" dist="38100" dir="2700000" algn="tl">
                    <a:srgbClr val="000000">
                      <a:alpha val="43137"/>
                    </a:srgbClr>
                  </a:outerShdw>
                </a:effectLst>
                <a:latin typeface="Algerian" panose="04020705040A02060702" pitchFamily="82" charset="0"/>
              </a:rPr>
              <a:t>SULLA CRISI CLIMATICA</a:t>
            </a:r>
          </a:p>
        </p:txBody>
      </p:sp>
      <p:sp>
        <p:nvSpPr>
          <p:cNvPr id="3" name="Segnaposto contenuto 2">
            <a:extLst>
              <a:ext uri="{FF2B5EF4-FFF2-40B4-BE49-F238E27FC236}">
                <a16:creationId xmlns:a16="http://schemas.microsoft.com/office/drawing/2014/main" xmlns="" id="{C25C0551-AD5E-E243-35A1-CE6AFD426B01}"/>
              </a:ext>
            </a:extLst>
          </p:cNvPr>
          <p:cNvSpPr>
            <a:spLocks noGrp="1"/>
          </p:cNvSpPr>
          <p:nvPr>
            <p:ph idx="1"/>
          </p:nvPr>
        </p:nvSpPr>
        <p:spPr>
          <a:xfrm>
            <a:off x="677334" y="1991171"/>
            <a:ext cx="8596668" cy="4982198"/>
          </a:xfrm>
        </p:spPr>
        <p:txBody>
          <a:bodyPr>
            <a:noAutofit/>
          </a:bodyPr>
          <a:lstStyle/>
          <a:p>
            <a:pPr algn="just"/>
            <a:r>
              <a:rPr lang="it-IT" sz="2400" dirty="0">
                <a:latin typeface="Bodoni MT" panose="02070603080606020203" pitchFamily="18" charset="0"/>
              </a:rPr>
              <a:t>6. Negli ultimi anni non sono mancate </a:t>
            </a:r>
            <a:r>
              <a:rPr lang="it-IT" sz="2400" b="1" dirty="0">
                <a:solidFill>
                  <a:srgbClr val="FF0000"/>
                </a:solidFill>
                <a:latin typeface="Bodoni MT" panose="02070603080606020203" pitchFamily="18" charset="0"/>
              </a:rPr>
              <a:t>le persone che hanno cercato di minimizzare questa osservazione</a:t>
            </a:r>
            <a:r>
              <a:rPr lang="it-IT" sz="2400" dirty="0">
                <a:latin typeface="Bodoni MT" panose="02070603080606020203" pitchFamily="18" charset="0"/>
              </a:rPr>
              <a:t>. Citano dati presumibilmente scientifici, come il fatto che il pianeta ha sempre avuto e avrà sempre periodi di raffreddamento e riscaldamento. Trascurano di menzionare un altro dato rilevante: quello a cui stiamo assistendo ora </a:t>
            </a:r>
            <a:r>
              <a:rPr lang="it-IT" sz="2400" b="1" dirty="0">
                <a:solidFill>
                  <a:srgbClr val="7030A0"/>
                </a:solidFill>
                <a:latin typeface="Bodoni MT" panose="02070603080606020203" pitchFamily="18" charset="0"/>
              </a:rPr>
              <a:t>è un’insolita accelerazione del riscaldamento, con una velocità tale che basta una sola generazione – non secoli o millenni – per accorgersene</a:t>
            </a:r>
            <a:r>
              <a:rPr lang="it-IT" sz="2400" dirty="0">
                <a:latin typeface="Bodoni MT" panose="02070603080606020203" pitchFamily="18" charset="0"/>
              </a:rPr>
              <a:t>. L’innalzamento del livello del mare e lo scioglimento dei ghiacciai possono essere facilmente percepiti da una persona nell’arco della sua vita, e probabilmente tra pochi anni molte popolazioni dovranno spostare le loro case a causa di questi eventi.</a:t>
            </a:r>
          </a:p>
        </p:txBody>
      </p:sp>
    </p:spTree>
    <p:extLst>
      <p:ext uri="{BB962C8B-B14F-4D97-AF65-F5344CB8AC3E}">
        <p14:creationId xmlns:p14="http://schemas.microsoft.com/office/powerpoint/2010/main" val="2753218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78D009-264A-9AA5-4ABC-AB2354D0B2B5}"/>
              </a:ext>
            </a:extLst>
          </p:cNvPr>
          <p:cNvSpPr>
            <a:spLocks noGrp="1"/>
          </p:cNvSpPr>
          <p:nvPr>
            <p:ph type="title"/>
          </p:nvPr>
        </p:nvSpPr>
        <p:spPr>
          <a:xfrm>
            <a:off x="677334" y="609600"/>
            <a:ext cx="8596668" cy="1159379"/>
          </a:xfrm>
        </p:spPr>
        <p:txBody>
          <a:bodyPr>
            <a:normAutofit fontScale="90000"/>
          </a:bodyPr>
          <a:lstStyle/>
          <a:p>
            <a:pPr algn="ctr"/>
            <a:r>
              <a:rPr kumimoji="0" lang="it-IT" sz="2800" b="0" i="1"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t>LAUDATE DEUM</a:t>
            </a:r>
            <a:r>
              <a:rPr kumimoji="0" lang="it-IT" sz="2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t/>
            </a:r>
            <a:br>
              <a:rPr kumimoji="0" lang="it-IT" sz="2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br>
            <a:r>
              <a:rPr kumimoji="0" lang="it-IT" sz="2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t>A TUTTE LE PERSONE DI BUONA VOLONTÀ</a:t>
            </a:r>
            <a:br>
              <a:rPr kumimoji="0" lang="it-IT" sz="2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br>
            <a:r>
              <a:rPr kumimoji="0" lang="it-IT" sz="2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t>SULLA CRISI CLIMATICA</a:t>
            </a:r>
            <a:endParaRPr lang="it-IT" dirty="0"/>
          </a:p>
        </p:txBody>
      </p:sp>
      <p:sp>
        <p:nvSpPr>
          <p:cNvPr id="3" name="Segnaposto contenuto 2">
            <a:extLst>
              <a:ext uri="{FF2B5EF4-FFF2-40B4-BE49-F238E27FC236}">
                <a16:creationId xmlns:a16="http://schemas.microsoft.com/office/drawing/2014/main" xmlns="" id="{BBD1F66D-64DB-1FE7-9F23-C2A39A2EE03A}"/>
              </a:ext>
            </a:extLst>
          </p:cNvPr>
          <p:cNvSpPr>
            <a:spLocks noGrp="1"/>
          </p:cNvSpPr>
          <p:nvPr>
            <p:ph idx="1"/>
          </p:nvPr>
        </p:nvSpPr>
        <p:spPr>
          <a:xfrm>
            <a:off x="677334" y="1837346"/>
            <a:ext cx="8596668" cy="4411054"/>
          </a:xfrm>
        </p:spPr>
        <p:txBody>
          <a:bodyPr>
            <a:noAutofit/>
          </a:bodyPr>
          <a:lstStyle/>
          <a:p>
            <a:pPr algn="just"/>
            <a:r>
              <a:rPr lang="it-IT" sz="3200" b="1" dirty="0">
                <a:solidFill>
                  <a:srgbClr val="FF0000"/>
                </a:solidFill>
                <a:latin typeface="Bodoni MT" panose="02070603080606020203" pitchFamily="18" charset="0"/>
              </a:rPr>
              <a:t>14. Sono costretto a fare queste precisazioni, che possono sembrare ovvie, a causa di </a:t>
            </a:r>
            <a:r>
              <a:rPr lang="it-IT" sz="3200" b="1" dirty="0">
                <a:solidFill>
                  <a:srgbClr val="002060"/>
                </a:solidFill>
                <a:latin typeface="Bodoni MT" panose="02070603080606020203" pitchFamily="18" charset="0"/>
              </a:rPr>
              <a:t>certe opinioni sprezzanti e irragionevoli che trovo anche all’interno della Chiesa cattolica</a:t>
            </a:r>
            <a:r>
              <a:rPr lang="it-IT" sz="3200" b="1" dirty="0">
                <a:solidFill>
                  <a:srgbClr val="FF0000"/>
                </a:solidFill>
                <a:latin typeface="Bodoni MT" panose="02070603080606020203" pitchFamily="18" charset="0"/>
              </a:rPr>
              <a:t>. Ma non possiamo più dubitare che la ragione dell’insolita velocità di così pericolosi cambiamenti sia un fatto innegabile: gli enormi sviluppi connessi allo </a:t>
            </a:r>
            <a:r>
              <a:rPr lang="it-IT" sz="3200" b="1" dirty="0">
                <a:solidFill>
                  <a:srgbClr val="002060"/>
                </a:solidFill>
                <a:effectLst>
                  <a:outerShdw blurRad="38100" dist="38100" dir="2700000" algn="tl">
                    <a:srgbClr val="000000">
                      <a:alpha val="43137"/>
                    </a:srgbClr>
                  </a:outerShdw>
                </a:effectLst>
                <a:latin typeface="Bodoni MT" panose="02070603080606020203" pitchFamily="18" charset="0"/>
              </a:rPr>
              <a:t>sfrenato intervento umano sulla natura negli ultimi due secoli</a:t>
            </a:r>
            <a:r>
              <a:rPr lang="it-IT" sz="3200" b="1" dirty="0">
                <a:solidFill>
                  <a:srgbClr val="FF0000"/>
                </a:solidFill>
                <a:latin typeface="Bodoni MT" panose="02070603080606020203" pitchFamily="18" charset="0"/>
              </a:rPr>
              <a:t>. </a:t>
            </a:r>
          </a:p>
        </p:txBody>
      </p:sp>
    </p:spTree>
    <p:extLst>
      <p:ext uri="{BB962C8B-B14F-4D97-AF65-F5344CB8AC3E}">
        <p14:creationId xmlns:p14="http://schemas.microsoft.com/office/powerpoint/2010/main" val="3573693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026902-3733-8F81-8013-A8B5AD761DEC}"/>
              </a:ext>
            </a:extLst>
          </p:cNvPr>
          <p:cNvSpPr>
            <a:spLocks noGrp="1"/>
          </p:cNvSpPr>
          <p:nvPr>
            <p:ph type="title"/>
          </p:nvPr>
        </p:nvSpPr>
        <p:spPr>
          <a:xfrm>
            <a:off x="677334" y="609599"/>
            <a:ext cx="8596668" cy="1441391"/>
          </a:xfrm>
        </p:spPr>
        <p:txBody>
          <a:bodyPr>
            <a:normAutofit fontScale="90000"/>
          </a:bodyPr>
          <a:lstStyle/>
          <a:p>
            <a:pPr algn="just"/>
            <a:r>
              <a:rPr lang="it-IT" sz="2400" b="1" dirty="0">
                <a:solidFill>
                  <a:srgbClr val="00B050"/>
                </a:solidFill>
                <a:latin typeface="Perpetua Titling MT" panose="02020502060505020804" pitchFamily="18" charset="0"/>
              </a:rPr>
              <a:t>LD56. </a:t>
            </a:r>
            <a:r>
              <a:rPr lang="it-IT" sz="2400" b="1" dirty="0">
                <a:solidFill>
                  <a:srgbClr val="FF0000"/>
                </a:solidFill>
                <a:effectLst>
                  <a:outerShdw blurRad="38100" dist="38100" dir="2700000" algn="tl">
                    <a:srgbClr val="000000">
                      <a:alpha val="43137"/>
                    </a:srgbClr>
                  </a:outerShdw>
                </a:effectLst>
                <a:latin typeface="Perpetua Titling MT" panose="02020502060505020804" pitchFamily="18" charset="0"/>
              </a:rPr>
              <a:t>Dobbiamo superare la logica dell’apparire sensibili al problema e allo stesso tempo non avere il coraggio di effettuare cambiamenti sostanziali.</a:t>
            </a:r>
          </a:p>
        </p:txBody>
      </p:sp>
      <p:sp>
        <p:nvSpPr>
          <p:cNvPr id="3" name="Segnaposto contenuto 2">
            <a:extLst>
              <a:ext uri="{FF2B5EF4-FFF2-40B4-BE49-F238E27FC236}">
                <a16:creationId xmlns:a16="http://schemas.microsoft.com/office/drawing/2014/main" xmlns="" id="{C33654D8-DC3D-5831-AEE3-DE90F6BE92A7}"/>
              </a:ext>
            </a:extLst>
          </p:cNvPr>
          <p:cNvSpPr>
            <a:spLocks noGrp="1"/>
          </p:cNvSpPr>
          <p:nvPr>
            <p:ph idx="1"/>
          </p:nvPr>
        </p:nvSpPr>
        <p:spPr/>
        <p:txBody>
          <a:bodyPr>
            <a:normAutofit/>
          </a:bodyPr>
          <a:lstStyle/>
          <a:p>
            <a:pPr algn="just"/>
            <a:r>
              <a:rPr lang="it-IT" sz="3200" dirty="0">
                <a:latin typeface="Perpetua Titling MT" panose="02020502060505020804" pitchFamily="18" charset="0"/>
              </a:rPr>
              <a:t>Ai potenti oso ripetere questa domanda: «Perché si vuole mantenere oggi un potere che sarà ricordato per la sua incapacità di intervenire quando era urgente e necessario farlo?» (LD60)</a:t>
            </a:r>
          </a:p>
        </p:txBody>
      </p:sp>
    </p:spTree>
    <p:extLst>
      <p:ext uri="{BB962C8B-B14F-4D97-AF65-F5344CB8AC3E}">
        <p14:creationId xmlns:p14="http://schemas.microsoft.com/office/powerpoint/2010/main" val="3985627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CE589A-9BC7-E529-1C20-20B5903F8884}"/>
              </a:ext>
            </a:extLst>
          </p:cNvPr>
          <p:cNvSpPr>
            <a:spLocks noGrp="1"/>
          </p:cNvSpPr>
          <p:nvPr>
            <p:ph type="title"/>
          </p:nvPr>
        </p:nvSpPr>
        <p:spPr>
          <a:xfrm flipV="1">
            <a:off x="677334" y="555477"/>
            <a:ext cx="8596668" cy="54123"/>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xmlns="" id="{E10A8B48-F1B9-24D3-0F37-8968B5E10DCA}"/>
              </a:ext>
            </a:extLst>
          </p:cNvPr>
          <p:cNvPicPr>
            <a:picLocks noGrp="1" noChangeAspect="1"/>
          </p:cNvPicPr>
          <p:nvPr>
            <p:ph idx="1"/>
          </p:nvPr>
        </p:nvPicPr>
        <p:blipFill>
          <a:blip r:embed="rId2"/>
          <a:stretch>
            <a:fillRect/>
          </a:stretch>
        </p:blipFill>
        <p:spPr>
          <a:xfrm>
            <a:off x="944150" y="663575"/>
            <a:ext cx="8063737" cy="5378450"/>
          </a:xfrm>
        </p:spPr>
      </p:pic>
    </p:spTree>
    <p:extLst>
      <p:ext uri="{BB962C8B-B14F-4D97-AF65-F5344CB8AC3E}">
        <p14:creationId xmlns:p14="http://schemas.microsoft.com/office/powerpoint/2010/main" val="3732179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21555DF-C156-F41B-22C4-3EA24A010694}"/>
              </a:ext>
            </a:extLst>
          </p:cNvPr>
          <p:cNvSpPr>
            <a:spLocks noGrp="1"/>
          </p:cNvSpPr>
          <p:nvPr>
            <p:ph type="title"/>
          </p:nvPr>
        </p:nvSpPr>
        <p:spPr/>
        <p:txBody>
          <a:bodyPr>
            <a:normAutofit/>
          </a:bodyPr>
          <a:lstStyle/>
          <a:p>
            <a:pPr algn="ctr"/>
            <a:r>
              <a:rPr lang="it-IT" sz="8000" b="1" dirty="0">
                <a:effectLst>
                  <a:outerShdw blurRad="38100" dist="38100" dir="2700000" algn="tl">
                    <a:srgbClr val="000000">
                      <a:alpha val="43137"/>
                    </a:srgbClr>
                  </a:outerShdw>
                </a:effectLst>
                <a:latin typeface="Algerian" panose="04020705040A02060702" pitchFamily="82" charset="0"/>
              </a:rPr>
              <a:t>ciononostante</a:t>
            </a:r>
          </a:p>
        </p:txBody>
      </p:sp>
      <p:sp>
        <p:nvSpPr>
          <p:cNvPr id="3" name="Segnaposto contenuto 2">
            <a:extLst>
              <a:ext uri="{FF2B5EF4-FFF2-40B4-BE49-F238E27FC236}">
                <a16:creationId xmlns:a16="http://schemas.microsoft.com/office/drawing/2014/main" xmlns="" id="{57408DDC-3845-D07B-3C7C-D3F0D5705543}"/>
              </a:ext>
            </a:extLst>
          </p:cNvPr>
          <p:cNvSpPr>
            <a:spLocks noGrp="1"/>
          </p:cNvSpPr>
          <p:nvPr>
            <p:ph idx="1"/>
          </p:nvPr>
        </p:nvSpPr>
        <p:spPr/>
        <p:txBody>
          <a:bodyPr>
            <a:normAutofit fontScale="92500" lnSpcReduction="10000"/>
          </a:bodyPr>
          <a:lstStyle/>
          <a:p>
            <a:pPr algn="just"/>
            <a:r>
              <a:rPr lang="it-IT" sz="2800" dirty="0">
                <a:latin typeface="Perpetua" panose="02020502060401020303" pitchFamily="18" charset="0"/>
              </a:rPr>
              <a:t>70. … tutto concorre all’insieme ed evitare l’aumento di un decimo di grado della temperatura globale potrebbe già essere sufficiente per risparmiare sofferenze a molte persone. Ma ciò che conta è qualcosa di meno quantitativo: </a:t>
            </a:r>
            <a:r>
              <a:rPr lang="it-IT" sz="3200" b="1" dirty="0">
                <a:solidFill>
                  <a:srgbClr val="00B0F0"/>
                </a:solidFill>
                <a:effectLst>
                  <a:outerShdw blurRad="38100" dist="38100" dir="2700000" algn="tl">
                    <a:srgbClr val="000000">
                      <a:alpha val="43137"/>
                    </a:srgbClr>
                  </a:outerShdw>
                </a:effectLst>
                <a:latin typeface="Perpetua" panose="02020502060401020303" pitchFamily="18" charset="0"/>
              </a:rPr>
              <a:t>ricordare che non ci sono cambiamenti duraturi senza </a:t>
            </a:r>
            <a:r>
              <a:rPr lang="it-IT" sz="3200" b="1" dirty="0">
                <a:solidFill>
                  <a:srgbClr val="002060"/>
                </a:solidFill>
                <a:effectLst>
                  <a:outerShdw blurRad="38100" dist="38100" dir="2700000" algn="tl">
                    <a:srgbClr val="000000">
                      <a:alpha val="43137"/>
                    </a:srgbClr>
                  </a:outerShdw>
                </a:effectLst>
                <a:latin typeface="Perpetua" panose="02020502060401020303" pitchFamily="18" charset="0"/>
              </a:rPr>
              <a:t>cambiamenti culturali</a:t>
            </a:r>
            <a:r>
              <a:rPr lang="it-IT" sz="3200" b="1" dirty="0">
                <a:solidFill>
                  <a:srgbClr val="00B0F0"/>
                </a:solidFill>
                <a:effectLst>
                  <a:outerShdw blurRad="38100" dist="38100" dir="2700000" algn="tl">
                    <a:srgbClr val="000000">
                      <a:alpha val="43137"/>
                    </a:srgbClr>
                  </a:outerShdw>
                </a:effectLst>
                <a:latin typeface="Perpetua" panose="02020502060401020303" pitchFamily="18" charset="0"/>
              </a:rPr>
              <a:t>, senza una maturazione del </a:t>
            </a:r>
            <a:r>
              <a:rPr lang="it-IT" sz="3200" b="1" dirty="0">
                <a:solidFill>
                  <a:srgbClr val="002060"/>
                </a:solidFill>
                <a:effectLst>
                  <a:outerShdw blurRad="38100" dist="38100" dir="2700000" algn="tl">
                    <a:srgbClr val="000000">
                      <a:alpha val="43137"/>
                    </a:srgbClr>
                  </a:outerShdw>
                </a:effectLst>
                <a:latin typeface="Perpetua" panose="02020502060401020303" pitchFamily="18" charset="0"/>
              </a:rPr>
              <a:t>modo di vivere</a:t>
            </a:r>
            <a:r>
              <a:rPr lang="it-IT" sz="3200" b="1" dirty="0">
                <a:solidFill>
                  <a:srgbClr val="00B0F0"/>
                </a:solidFill>
                <a:effectLst>
                  <a:outerShdw blurRad="38100" dist="38100" dir="2700000" algn="tl">
                    <a:srgbClr val="000000">
                      <a:alpha val="43137"/>
                    </a:srgbClr>
                  </a:outerShdw>
                </a:effectLst>
                <a:latin typeface="Perpetua" panose="02020502060401020303" pitchFamily="18" charset="0"/>
              </a:rPr>
              <a:t> e delle </a:t>
            </a:r>
            <a:r>
              <a:rPr lang="it-IT" sz="3200" b="1" dirty="0">
                <a:solidFill>
                  <a:srgbClr val="002060"/>
                </a:solidFill>
                <a:effectLst>
                  <a:outerShdw blurRad="38100" dist="38100" dir="2700000" algn="tl">
                    <a:srgbClr val="000000">
                      <a:alpha val="43137"/>
                    </a:srgbClr>
                  </a:outerShdw>
                </a:effectLst>
                <a:latin typeface="Perpetua" panose="02020502060401020303" pitchFamily="18" charset="0"/>
              </a:rPr>
              <a:t>convinzioni sociali</a:t>
            </a:r>
            <a:r>
              <a:rPr lang="it-IT" sz="3200" b="1" dirty="0">
                <a:solidFill>
                  <a:srgbClr val="00B0F0"/>
                </a:solidFill>
                <a:effectLst>
                  <a:outerShdw blurRad="38100" dist="38100" dir="2700000" algn="tl">
                    <a:srgbClr val="000000">
                      <a:alpha val="43137"/>
                    </a:srgbClr>
                  </a:outerShdw>
                </a:effectLst>
                <a:latin typeface="Perpetua" panose="02020502060401020303" pitchFamily="18" charset="0"/>
              </a:rPr>
              <a:t>, e non ci sono cambiamenti culturali senza </a:t>
            </a:r>
            <a:r>
              <a:rPr lang="it-IT" sz="3200" b="1" dirty="0">
                <a:solidFill>
                  <a:srgbClr val="002060"/>
                </a:solidFill>
                <a:effectLst>
                  <a:outerShdw blurRad="38100" dist="38100" dir="2700000" algn="tl">
                    <a:srgbClr val="000000">
                      <a:alpha val="43137"/>
                    </a:srgbClr>
                  </a:outerShdw>
                </a:effectLst>
                <a:latin typeface="Perpetua" panose="02020502060401020303" pitchFamily="18" charset="0"/>
              </a:rPr>
              <a:t>cambiamenti nelle persone</a:t>
            </a:r>
            <a:r>
              <a:rPr lang="it-IT" sz="3200" b="1" dirty="0">
                <a:solidFill>
                  <a:srgbClr val="00B0F0"/>
                </a:solidFill>
                <a:effectLst>
                  <a:outerShdw blurRad="38100" dist="38100" dir="2700000" algn="tl">
                    <a:srgbClr val="000000">
                      <a:alpha val="43137"/>
                    </a:srgbClr>
                  </a:outerShdw>
                </a:effectLst>
                <a:latin typeface="Perpetua" panose="02020502060401020303" pitchFamily="18" charset="0"/>
              </a:rPr>
              <a:t>.</a:t>
            </a:r>
          </a:p>
        </p:txBody>
      </p:sp>
    </p:spTree>
    <p:extLst>
      <p:ext uri="{BB962C8B-B14F-4D97-AF65-F5344CB8AC3E}">
        <p14:creationId xmlns:p14="http://schemas.microsoft.com/office/powerpoint/2010/main" val="1820798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3606C95-AAFC-4C52-BBEA-24F56E98AA27}"/>
              </a:ext>
            </a:extLst>
          </p:cNvPr>
          <p:cNvSpPr>
            <a:spLocks noGrp="1"/>
          </p:cNvSpPr>
          <p:nvPr>
            <p:ph type="title"/>
          </p:nvPr>
        </p:nvSpPr>
        <p:spPr>
          <a:xfrm flipV="1">
            <a:off x="677334" y="555477"/>
            <a:ext cx="8596668" cy="54123"/>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xmlns="" id="{3E5D6650-D16B-2D7A-FF10-529CEDE05D82}"/>
              </a:ext>
            </a:extLst>
          </p:cNvPr>
          <p:cNvSpPr>
            <a:spLocks noGrp="1"/>
          </p:cNvSpPr>
          <p:nvPr>
            <p:ph idx="1"/>
          </p:nvPr>
        </p:nvSpPr>
        <p:spPr>
          <a:xfrm>
            <a:off x="677334" y="675119"/>
            <a:ext cx="8596668" cy="5366244"/>
          </a:xfrm>
        </p:spPr>
        <p:txBody>
          <a:bodyPr>
            <a:noAutofit/>
          </a:bodyPr>
          <a:lstStyle/>
          <a:p>
            <a:pPr algn="ctr"/>
            <a:r>
              <a:rPr kumimoji="0" lang="it-IT"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Perpetua" panose="02020502060401020303" pitchFamily="18" charset="0"/>
                <a:ea typeface="+mn-ea"/>
                <a:cs typeface="+mn-cs"/>
              </a:rPr>
              <a:t>cambiamenti culturali</a:t>
            </a:r>
            <a:endParaRPr lang="it-IT" sz="6000" b="1" dirty="0">
              <a:solidFill>
                <a:srgbClr val="00B0F0"/>
              </a:solidFill>
              <a:effectLst>
                <a:outerShdw blurRad="38100" dist="38100" dir="2700000" algn="tl">
                  <a:srgbClr val="000000">
                    <a:alpha val="43137"/>
                  </a:srgbClr>
                </a:outerShdw>
              </a:effectLst>
              <a:latin typeface="Perpetua" panose="02020502060401020303" pitchFamily="18" charset="0"/>
            </a:endParaRPr>
          </a:p>
          <a:p>
            <a:pPr algn="ctr"/>
            <a:r>
              <a:rPr kumimoji="0" lang="it-IT"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Perpetua" panose="02020502060401020303" pitchFamily="18" charset="0"/>
                <a:ea typeface="+mn-ea"/>
                <a:cs typeface="+mn-cs"/>
              </a:rPr>
              <a:t>modo di vivere</a:t>
            </a:r>
            <a:r>
              <a:rPr kumimoji="0" lang="it-IT" sz="6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Perpetua" panose="02020502060401020303" pitchFamily="18" charset="0"/>
                <a:ea typeface="+mn-ea"/>
                <a:cs typeface="+mn-cs"/>
              </a:rPr>
              <a:t> </a:t>
            </a:r>
          </a:p>
          <a:p>
            <a:pPr algn="ctr"/>
            <a:r>
              <a:rPr kumimoji="0" lang="it-IT"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Perpetua" panose="02020502060401020303" pitchFamily="18" charset="0"/>
                <a:ea typeface="+mn-ea"/>
                <a:cs typeface="+mn-cs"/>
              </a:rPr>
              <a:t>convinzioni sociali</a:t>
            </a:r>
            <a:endParaRPr kumimoji="0" lang="it-IT" sz="60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Perpetua" panose="02020502060401020303" pitchFamily="18" charset="0"/>
              <a:ea typeface="+mn-ea"/>
              <a:cs typeface="+mn-cs"/>
            </a:endParaRPr>
          </a:p>
          <a:p>
            <a:pPr algn="ctr"/>
            <a:r>
              <a:rPr kumimoji="0" lang="it-IT"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Perpetua" panose="02020502060401020303" pitchFamily="18" charset="0"/>
                <a:ea typeface="+mn-ea"/>
                <a:cs typeface="+mn-cs"/>
              </a:rPr>
              <a:t>cambiamenti nelle persone</a:t>
            </a:r>
            <a:endParaRPr lang="it-IT" sz="6000" dirty="0"/>
          </a:p>
        </p:txBody>
      </p:sp>
    </p:spTree>
    <p:extLst>
      <p:ext uri="{BB962C8B-B14F-4D97-AF65-F5344CB8AC3E}">
        <p14:creationId xmlns:p14="http://schemas.microsoft.com/office/powerpoint/2010/main" val="3664005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0DBAA0-4ED1-EDEE-18F8-469D5B3FBCFA}"/>
              </a:ext>
            </a:extLst>
          </p:cNvPr>
          <p:cNvSpPr>
            <a:spLocks noGrp="1"/>
          </p:cNvSpPr>
          <p:nvPr>
            <p:ph type="title"/>
          </p:nvPr>
        </p:nvSpPr>
        <p:spPr/>
        <p:txBody>
          <a:bodyPr>
            <a:noAutofit/>
          </a:bodyPr>
          <a:lstStyle/>
          <a:p>
            <a:pPr algn="ctr"/>
            <a:r>
              <a:rPr lang="it-IT" sz="4400" b="1" dirty="0">
                <a:solidFill>
                  <a:srgbClr val="00B050"/>
                </a:solidFill>
                <a:latin typeface="Algerian" panose="04020705040A02060702" pitchFamily="82" charset="0"/>
              </a:rPr>
              <a:t>UNA RIVOLUZIONE DELLA QUALITA’</a:t>
            </a:r>
          </a:p>
        </p:txBody>
      </p:sp>
      <p:sp>
        <p:nvSpPr>
          <p:cNvPr id="3" name="Segnaposto contenuto 2">
            <a:extLst>
              <a:ext uri="{FF2B5EF4-FFF2-40B4-BE49-F238E27FC236}">
                <a16:creationId xmlns:a16="http://schemas.microsoft.com/office/drawing/2014/main" xmlns="" id="{2F22B90D-B31D-817E-3D6F-6C09303177B6}"/>
              </a:ext>
            </a:extLst>
          </p:cNvPr>
          <p:cNvSpPr>
            <a:spLocks noGrp="1"/>
          </p:cNvSpPr>
          <p:nvPr>
            <p:ph idx="1"/>
          </p:nvPr>
        </p:nvSpPr>
        <p:spPr>
          <a:xfrm>
            <a:off x="677334" y="2160589"/>
            <a:ext cx="8596668" cy="4317123"/>
          </a:xfrm>
        </p:spPr>
        <p:txBody>
          <a:bodyPr>
            <a:noAutofit/>
          </a:bodyPr>
          <a:lstStyle/>
          <a:p>
            <a:pPr algn="just"/>
            <a:r>
              <a:rPr lang="it-IT" sz="3200" b="1" dirty="0">
                <a:latin typeface="Perpetua" panose="02020502060401020303" pitchFamily="18" charset="0"/>
              </a:rPr>
              <a:t>L’attuale </a:t>
            </a:r>
            <a:r>
              <a:rPr lang="it-IT" sz="3200" b="1" dirty="0">
                <a:solidFill>
                  <a:srgbClr val="FF0000"/>
                </a:solidFill>
                <a:latin typeface="Perpetua" panose="02020502060401020303" pitchFamily="18" charset="0"/>
              </a:rPr>
              <a:t>ordine neoliberale </a:t>
            </a:r>
            <a:r>
              <a:rPr lang="it-IT" sz="3200" b="1" dirty="0">
                <a:latin typeface="Perpetua" panose="02020502060401020303" pitchFamily="18" charset="0"/>
              </a:rPr>
              <a:t>è segnato dal consumismo, che a volte confonde e di fatto contraddice i valori del Vangelo, come quello della fratellanza, la solidarietà e la convivenza tra tutte le creature. Allo stesso modo, l’attuale sistema dà vita alla </a:t>
            </a:r>
            <a:r>
              <a:rPr lang="it-IT" sz="3200" b="1" dirty="0">
                <a:solidFill>
                  <a:srgbClr val="FF0000"/>
                </a:solidFill>
                <a:latin typeface="Perpetua" panose="02020502060401020303" pitchFamily="18" charset="0"/>
              </a:rPr>
              <a:t>cultura dell’ “usa e getta”</a:t>
            </a:r>
            <a:r>
              <a:rPr lang="it-IT" sz="3200" b="1" dirty="0">
                <a:latin typeface="Perpetua" panose="02020502060401020303" pitchFamily="18" charset="0"/>
              </a:rPr>
              <a:t>. </a:t>
            </a:r>
            <a:r>
              <a:rPr lang="it-IT" sz="2400" b="1" dirty="0">
                <a:latin typeface="Perpetua" panose="02020502060401020303" pitchFamily="18" charset="0"/>
              </a:rPr>
              <a:t>Sia la cultura del consumismo che la cultura dell’ “usa e getta” attaccano in modo cruciale l’integrità della nostra casa comune.</a:t>
            </a:r>
          </a:p>
        </p:txBody>
      </p:sp>
    </p:spTree>
    <p:extLst>
      <p:ext uri="{BB962C8B-B14F-4D97-AF65-F5344CB8AC3E}">
        <p14:creationId xmlns:p14="http://schemas.microsoft.com/office/powerpoint/2010/main" val="5096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F45585E-6234-6510-1D4B-1D88ECA055BB}"/>
              </a:ext>
            </a:extLst>
          </p:cNvPr>
          <p:cNvSpPr>
            <a:spLocks noGrp="1"/>
          </p:cNvSpPr>
          <p:nvPr>
            <p:ph type="title"/>
          </p:nvPr>
        </p:nvSpPr>
        <p:spPr>
          <a:xfrm>
            <a:off x="677334" y="609600"/>
            <a:ext cx="8596668" cy="723544"/>
          </a:xfrm>
        </p:spPr>
        <p:txBody>
          <a:bodyPr>
            <a:noAutofit/>
          </a:bodyPr>
          <a:lstStyle/>
          <a:p>
            <a:r>
              <a:rPr lang="it-IT" sz="2800" b="1" dirty="0">
                <a:solidFill>
                  <a:srgbClr val="00B050"/>
                </a:solidFill>
                <a:effectLst>
                  <a:outerShdw blurRad="38100" dist="38100" dir="2700000" algn="tl">
                    <a:srgbClr val="000000">
                      <a:alpha val="43137"/>
                    </a:srgbClr>
                  </a:outerShdw>
                </a:effectLst>
                <a:latin typeface="Algerian" panose="04020705040A02060702" pitchFamily="82" charset="0"/>
              </a:rPr>
              <a:t>5 modi in cui il nostro mondo è già cambiato</a:t>
            </a:r>
            <a:endParaRPr lang="it-IT" sz="2800" dirty="0">
              <a:solidFill>
                <a:srgbClr val="00B050"/>
              </a:solidFill>
              <a:effectLst>
                <a:outerShdw blurRad="38100" dist="38100" dir="2700000" algn="tl">
                  <a:srgbClr val="000000">
                    <a:alpha val="43137"/>
                  </a:srgbClr>
                </a:outerShdw>
              </a:effectLst>
              <a:latin typeface="Algerian" panose="04020705040A02060702" pitchFamily="82" charset="0"/>
            </a:endParaRPr>
          </a:p>
        </p:txBody>
      </p:sp>
      <p:sp>
        <p:nvSpPr>
          <p:cNvPr id="3" name="Segnaposto contenuto 2">
            <a:extLst>
              <a:ext uri="{FF2B5EF4-FFF2-40B4-BE49-F238E27FC236}">
                <a16:creationId xmlns:a16="http://schemas.microsoft.com/office/drawing/2014/main" xmlns="" id="{748C39F0-D139-84E8-68E4-9707C7671337}"/>
              </a:ext>
            </a:extLst>
          </p:cNvPr>
          <p:cNvSpPr>
            <a:spLocks noGrp="1"/>
          </p:cNvSpPr>
          <p:nvPr>
            <p:ph idx="1"/>
          </p:nvPr>
        </p:nvSpPr>
        <p:spPr>
          <a:xfrm>
            <a:off x="677334" y="1264778"/>
            <a:ext cx="8596668" cy="4983621"/>
          </a:xfrm>
        </p:spPr>
        <p:txBody>
          <a:bodyPr>
            <a:noAutofit/>
          </a:bodyPr>
          <a:lstStyle/>
          <a:p>
            <a:pPr algn="just">
              <a:buFont typeface="+mj-lt"/>
              <a:buAutoNum type="arabicPeriod"/>
            </a:pPr>
            <a:r>
              <a:rPr lang="it-IT" sz="2400" b="1" dirty="0">
                <a:solidFill>
                  <a:srgbClr val="FF0000"/>
                </a:solidFill>
                <a:latin typeface="Perpetua" panose="02020502060401020303" pitchFamily="18" charset="0"/>
              </a:rPr>
              <a:t>Le spiagge stanno sparendo: </a:t>
            </a:r>
            <a:r>
              <a:rPr lang="it-IT" sz="2400" b="1" dirty="0">
                <a:solidFill>
                  <a:schemeClr val="tx1"/>
                </a:solidFill>
                <a:latin typeface="Perpetua" panose="02020502060401020303" pitchFamily="18" charset="0"/>
              </a:rPr>
              <a:t>l’aumento del livello degli oceani, l’intensificarsi delle mareggiate e delle tormente, l’intervento dell’uomo sulle barriere costiere naturali e l’edificazione costiera hanno ridotto le spiagge di decine di metri…</a:t>
            </a:r>
          </a:p>
          <a:p>
            <a:pPr algn="just">
              <a:buFont typeface="+mj-lt"/>
              <a:buAutoNum type="arabicPeriod"/>
            </a:pPr>
            <a:r>
              <a:rPr lang="it-IT" sz="2400" b="1" dirty="0">
                <a:solidFill>
                  <a:srgbClr val="FF0000"/>
                </a:solidFill>
                <a:latin typeface="Perpetua" panose="02020502060401020303" pitchFamily="18" charset="0"/>
              </a:rPr>
              <a:t>Il cioccolato è sempre più difficile da produrre: </a:t>
            </a:r>
            <a:r>
              <a:rPr lang="it-IT" sz="2400" b="1" dirty="0">
                <a:solidFill>
                  <a:schemeClr val="tx1"/>
                </a:solidFill>
                <a:latin typeface="Perpetua" panose="02020502060401020303" pitchFamily="18" charset="0"/>
              </a:rPr>
              <a:t>con l’aumento delle temperature globali e piogge sempre meno prevedibili, il cacao, così come la birra, il caffè e molti altri prodotti che oggi troviamo in abbondanza sugli scaffali del supermercato, rischiano di diventare beni di lusso. In Italia, </a:t>
            </a:r>
            <a:r>
              <a:rPr lang="it-IT" sz="2400" b="1" dirty="0">
                <a:solidFill>
                  <a:srgbClr val="7030A0"/>
                </a:solidFill>
                <a:latin typeface="Perpetua" panose="02020502060401020303" pitchFamily="18" charset="0"/>
              </a:rPr>
              <a:t>un prodotto a rischio è il vino</a:t>
            </a:r>
            <a:r>
              <a:rPr lang="it-IT" sz="2400" b="1" dirty="0">
                <a:solidFill>
                  <a:schemeClr val="tx1"/>
                </a:solidFill>
                <a:latin typeface="Perpetua" panose="02020502060401020303" pitchFamily="18" charset="0"/>
              </a:rPr>
              <a:t>: negli ultimi anni i viticoltori sono stati costretti ad anticipare la vendemmia, perché le uve maturano prima del previsto, di conseguenza presentano un più alto livello di alcol e zuccheri, e una minore acidità.</a:t>
            </a:r>
          </a:p>
        </p:txBody>
      </p:sp>
    </p:spTree>
    <p:extLst>
      <p:ext uri="{BB962C8B-B14F-4D97-AF65-F5344CB8AC3E}">
        <p14:creationId xmlns:p14="http://schemas.microsoft.com/office/powerpoint/2010/main" val="1637708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657329E-58A5-20E2-13A0-BEA48870DAF4}"/>
              </a:ext>
            </a:extLst>
          </p:cNvPr>
          <p:cNvSpPr>
            <a:spLocks noGrp="1"/>
          </p:cNvSpPr>
          <p:nvPr>
            <p:ph type="title"/>
          </p:nvPr>
        </p:nvSpPr>
        <p:spPr>
          <a:xfrm>
            <a:off x="677334" y="609600"/>
            <a:ext cx="8596668" cy="1005555"/>
          </a:xfrm>
        </p:spPr>
        <p:txBody>
          <a:bodyPr>
            <a:normAutofit fontScale="90000"/>
          </a:bodyPr>
          <a:lstStyle/>
          <a:p>
            <a:pPr algn="ctr"/>
            <a:r>
              <a:rPr lang="it-IT" sz="6000" b="1" dirty="0">
                <a:effectLst>
                  <a:outerShdw blurRad="38100" dist="38100" dir="2700000" algn="tl">
                    <a:srgbClr val="000000">
                      <a:alpha val="43137"/>
                    </a:srgbClr>
                  </a:outerShdw>
                </a:effectLst>
                <a:latin typeface="Algerian" panose="04020705040A02060702" pitchFamily="82" charset="0"/>
              </a:rPr>
              <a:t>Un nuovo inizio!!!!!!!</a:t>
            </a:r>
          </a:p>
        </p:txBody>
      </p:sp>
      <p:sp>
        <p:nvSpPr>
          <p:cNvPr id="3" name="Segnaposto contenuto 2">
            <a:extLst>
              <a:ext uri="{FF2B5EF4-FFF2-40B4-BE49-F238E27FC236}">
                <a16:creationId xmlns:a16="http://schemas.microsoft.com/office/drawing/2014/main" xmlns="" id="{4681B804-B6F7-7F93-B85C-4F34B956AA6D}"/>
              </a:ext>
            </a:extLst>
          </p:cNvPr>
          <p:cNvSpPr>
            <a:spLocks noGrp="1"/>
          </p:cNvSpPr>
          <p:nvPr>
            <p:ph idx="1"/>
          </p:nvPr>
        </p:nvSpPr>
        <p:spPr>
          <a:xfrm>
            <a:off x="677334" y="1734797"/>
            <a:ext cx="8596668" cy="4306566"/>
          </a:xfrm>
        </p:spPr>
        <p:txBody>
          <a:bodyPr>
            <a:normAutofit/>
          </a:bodyPr>
          <a:lstStyle/>
          <a:p>
            <a:pPr marL="514350" indent="-514350" algn="just">
              <a:buFont typeface="+mj-lt"/>
              <a:buAutoNum type="arabicPeriod"/>
            </a:pPr>
            <a:r>
              <a:rPr lang="it-IT" sz="2800" b="1" dirty="0">
                <a:latin typeface="Algerian" panose="04020705040A02060702" pitchFamily="82" charset="0"/>
              </a:rPr>
              <a:t>superare l’inerzia e la passività per dare forma a un nuovo inizio verso un </a:t>
            </a:r>
            <a:r>
              <a:rPr lang="it-IT" sz="2800" b="1" dirty="0">
                <a:solidFill>
                  <a:srgbClr val="FF0000"/>
                </a:solidFill>
                <a:latin typeface="Algerian" panose="04020705040A02060702" pitchFamily="82" charset="0"/>
              </a:rPr>
              <a:t>modello relazionale </a:t>
            </a:r>
            <a:r>
              <a:rPr lang="it-IT" sz="2800" b="1" dirty="0">
                <a:latin typeface="Algerian" panose="04020705040A02060702" pitchFamily="82" charset="0"/>
              </a:rPr>
              <a:t>che promuova la soluzione di problemi </a:t>
            </a:r>
            <a:r>
              <a:rPr lang="it-IT" sz="2800" b="1" dirty="0" err="1">
                <a:latin typeface="Algerian" panose="04020705040A02060702" pitchFamily="82" charset="0"/>
              </a:rPr>
              <a:t>socioambientali</a:t>
            </a:r>
            <a:r>
              <a:rPr lang="it-IT" sz="2800" b="1" dirty="0">
                <a:latin typeface="Algerian" panose="04020705040A02060702" pitchFamily="82" charset="0"/>
              </a:rPr>
              <a:t> e una cultura dell’incontro e della solidarietà</a:t>
            </a:r>
          </a:p>
          <a:p>
            <a:pPr marL="514350" indent="-514350" algn="just">
              <a:buFont typeface="+mj-lt"/>
              <a:buAutoNum type="arabicPeriod"/>
            </a:pPr>
            <a:r>
              <a:rPr lang="it-IT" sz="2800" b="1" dirty="0">
                <a:latin typeface="Algerian" panose="04020705040A02060702" pitchFamily="82" charset="0"/>
              </a:rPr>
              <a:t>atteggiamento indispensabile alla diffusione di nuovi stili di vita comunitari: </a:t>
            </a:r>
            <a:r>
              <a:rPr lang="it-IT" sz="2800" b="1" dirty="0">
                <a:solidFill>
                  <a:srgbClr val="FF0000"/>
                </a:solidFill>
                <a:latin typeface="Algerian" panose="04020705040A02060702" pitchFamily="82" charset="0"/>
              </a:rPr>
              <a:t>il dialogo: coscienza e fare cose insieme</a:t>
            </a:r>
          </a:p>
          <a:p>
            <a:pPr marL="514350" indent="-514350" algn="just">
              <a:buFont typeface="+mj-lt"/>
              <a:buAutoNum type="arabicPeriod"/>
            </a:pPr>
            <a:endParaRPr lang="it-IT" sz="2800" b="1" dirty="0">
              <a:latin typeface="Algerian" panose="04020705040A02060702" pitchFamily="82" charset="0"/>
            </a:endParaRPr>
          </a:p>
        </p:txBody>
      </p:sp>
    </p:spTree>
    <p:extLst>
      <p:ext uri="{BB962C8B-B14F-4D97-AF65-F5344CB8AC3E}">
        <p14:creationId xmlns:p14="http://schemas.microsoft.com/office/powerpoint/2010/main" val="2375882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4CD3281-3519-7B91-518D-E1FEC8BA7FCD}"/>
              </a:ext>
            </a:extLst>
          </p:cNvPr>
          <p:cNvSpPr>
            <a:spLocks noGrp="1"/>
          </p:cNvSpPr>
          <p:nvPr>
            <p:ph type="title"/>
          </p:nvPr>
        </p:nvSpPr>
        <p:spPr>
          <a:xfrm flipV="1">
            <a:off x="677334" y="555477"/>
            <a:ext cx="8596668" cy="54123"/>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xmlns="" id="{CB6B9117-D55E-A4C9-B9B5-CEE1F1D6D4B0}"/>
              </a:ext>
            </a:extLst>
          </p:cNvPr>
          <p:cNvSpPr>
            <a:spLocks noGrp="1"/>
          </p:cNvSpPr>
          <p:nvPr>
            <p:ph idx="1"/>
          </p:nvPr>
        </p:nvSpPr>
        <p:spPr>
          <a:xfrm>
            <a:off x="677334" y="683665"/>
            <a:ext cx="8596668" cy="5512036"/>
          </a:xfrm>
        </p:spPr>
        <p:txBody>
          <a:bodyPr>
            <a:noAutofit/>
          </a:bodyPr>
          <a:lstStyle/>
          <a:p>
            <a:pPr algn="just"/>
            <a:r>
              <a:rPr lang="it-IT" sz="2400" dirty="0">
                <a:latin typeface="Perpetua" panose="02020502060401020303" pitchFamily="18" charset="0"/>
              </a:rPr>
              <a:t>Nel </a:t>
            </a:r>
            <a:r>
              <a:rPr lang="it-IT" sz="2400" b="1" dirty="0">
                <a:latin typeface="Perpetua" panose="02020502060401020303" pitchFamily="18" charset="0"/>
              </a:rPr>
              <a:t>capitolo VI dell’enciclica</a:t>
            </a:r>
            <a:r>
              <a:rPr lang="it-IT" sz="2400" dirty="0">
                <a:latin typeface="Perpetua" panose="02020502060401020303" pitchFamily="18" charset="0"/>
              </a:rPr>
              <a:t>, papa Francesco elenca comportamenti virtuosi, </a:t>
            </a:r>
            <a:r>
              <a:rPr lang="it-IT" sz="2400" b="1" dirty="0">
                <a:solidFill>
                  <a:srgbClr val="FF0000"/>
                </a:solidFill>
                <a:latin typeface="Perpetua" panose="02020502060401020303" pitchFamily="18" charset="0"/>
              </a:rPr>
              <a:t>«come evitare l’uso di materiale plastico o di carta, ridurre il consumo di acqua, differenziare i rifiuti, cucinare solo quanto ragionevolmente si potrà mangiare, trattare con cura gli altri esseri viventi, utilizzare il trasporto pubblico o condividere un medesimo veicolo tra varie persone, piantare alberi, spegnere le luci inutili, e così via»</a:t>
            </a:r>
            <a:r>
              <a:rPr lang="it-IT" sz="2400" dirty="0">
                <a:latin typeface="Perpetua" panose="02020502060401020303" pitchFamily="18" charset="0"/>
              </a:rPr>
              <a:t> (LS, n. 211). </a:t>
            </a:r>
          </a:p>
          <a:p>
            <a:pPr algn="just"/>
            <a:r>
              <a:rPr lang="it-IT" sz="2400" dirty="0">
                <a:latin typeface="Perpetua" panose="02020502060401020303" pitchFamily="18" charset="0"/>
              </a:rPr>
              <a:t>Ma dobbiamo impegnarci anche nella </a:t>
            </a:r>
            <a:r>
              <a:rPr lang="it-IT" sz="2400" b="1" dirty="0">
                <a:solidFill>
                  <a:srgbClr val="FF0000"/>
                </a:solidFill>
                <a:latin typeface="Perpetua" panose="02020502060401020303" pitchFamily="18" charset="0"/>
              </a:rPr>
              <a:t>dimensione comunitaria </a:t>
            </a:r>
            <a:r>
              <a:rPr lang="it-IT" sz="2400" dirty="0">
                <a:latin typeface="Perpetua" panose="02020502060401020303" pitchFamily="18" charset="0"/>
              </a:rPr>
              <a:t>degli stili di vita </a:t>
            </a:r>
            <a:r>
              <a:rPr lang="it-IT" sz="2400" u="sng" dirty="0">
                <a:solidFill>
                  <a:schemeClr val="tx1"/>
                </a:solidFill>
                <a:latin typeface="Perpetua" panose="02020502060401020303" pitchFamily="18" charset="0"/>
              </a:rPr>
              <a:t>(</a:t>
            </a:r>
            <a:r>
              <a:rPr lang="it-IT" sz="2400" u="sng" dirty="0" err="1">
                <a:solidFill>
                  <a:schemeClr val="tx1"/>
                </a:solidFill>
                <a:latin typeface="Perpetua" panose="02020502060401020303" pitchFamily="18" charset="0"/>
                <a:hlinkClick r:id="rId2">
                  <a:extLst>
                    <a:ext uri="{A12FA001-AC4F-418D-AE19-62706E023703}">
                      <ahyp:hlinkClr xmlns:ahyp="http://schemas.microsoft.com/office/drawing/2018/hyperlinkcolor" xmlns="" val="tx"/>
                    </a:ext>
                  </a:extLst>
                </a:hlinkClick>
              </a:rPr>
              <a:t>cfr</a:t>
            </a:r>
            <a:r>
              <a:rPr lang="it-IT" sz="2400" u="sng" dirty="0">
                <a:solidFill>
                  <a:schemeClr val="tx1"/>
                </a:solidFill>
                <a:latin typeface="Perpetua" panose="02020502060401020303" pitchFamily="18" charset="0"/>
                <a:hlinkClick r:id="rId2">
                  <a:extLst>
                    <a:ext uri="{A12FA001-AC4F-418D-AE19-62706E023703}">
                      <ahyp:hlinkClr xmlns:ahyp="http://schemas.microsoft.com/office/drawing/2018/hyperlinkcolor" xmlns="" val="tx"/>
                    </a:ext>
                  </a:extLst>
                </a:hlinkClick>
              </a:rPr>
              <a:t> LS, n. 219</a:t>
            </a:r>
            <a:r>
              <a:rPr lang="it-IT" sz="2400" u="sng" dirty="0">
                <a:solidFill>
                  <a:schemeClr val="tx1"/>
                </a:solidFill>
                <a:latin typeface="Perpetua" panose="02020502060401020303" pitchFamily="18" charset="0"/>
              </a:rPr>
              <a:t>)</a:t>
            </a:r>
            <a:r>
              <a:rPr lang="it-IT" sz="2400" dirty="0">
                <a:solidFill>
                  <a:schemeClr val="tx1"/>
                </a:solidFill>
                <a:latin typeface="Perpetua" panose="02020502060401020303" pitchFamily="18" charset="0"/>
              </a:rPr>
              <a:t>, </a:t>
            </a:r>
            <a:r>
              <a:rPr lang="it-IT" sz="2400" dirty="0">
                <a:latin typeface="Perpetua" panose="02020502060401020303" pitchFamily="18" charset="0"/>
              </a:rPr>
              <a:t>dando spazio a quanto di buono già esiste in due ambiti: </a:t>
            </a:r>
            <a:r>
              <a:rPr lang="it-IT" sz="2400" b="1" dirty="0">
                <a:solidFill>
                  <a:srgbClr val="7030A0"/>
                </a:solidFill>
                <a:latin typeface="Perpetua" panose="02020502060401020303" pitchFamily="18" charset="0"/>
              </a:rPr>
              <a:t>il consumo critico (opposto al consumismo ossessivo) </a:t>
            </a:r>
            <a:r>
              <a:rPr lang="it-IT" sz="2400" b="1" dirty="0">
                <a:solidFill>
                  <a:srgbClr val="FF0000"/>
                </a:solidFill>
                <a:latin typeface="Perpetua" panose="02020502060401020303" pitchFamily="18" charset="0"/>
              </a:rPr>
              <a:t>e </a:t>
            </a:r>
            <a:r>
              <a:rPr lang="it-IT" sz="2400" b="1" dirty="0">
                <a:solidFill>
                  <a:srgbClr val="7030A0"/>
                </a:solidFill>
                <a:latin typeface="Perpetua" panose="02020502060401020303" pitchFamily="18" charset="0"/>
              </a:rPr>
              <a:t>la dimensione collettiva (vivere i problemi come comuni) nella ricerca di soluzioni a problemi </a:t>
            </a:r>
            <a:r>
              <a:rPr lang="it-IT" sz="2400" b="1" dirty="0" err="1">
                <a:solidFill>
                  <a:srgbClr val="7030A0"/>
                </a:solidFill>
                <a:latin typeface="Perpetua" panose="02020502060401020303" pitchFamily="18" charset="0"/>
              </a:rPr>
              <a:t>socioambientali</a:t>
            </a:r>
            <a:r>
              <a:rPr lang="it-IT" sz="2400" b="1" dirty="0">
                <a:solidFill>
                  <a:srgbClr val="7030A0"/>
                </a:solidFill>
                <a:latin typeface="Perpetua" panose="02020502060401020303" pitchFamily="18" charset="0"/>
              </a:rPr>
              <a:t> e nell’utilizzo dei beni</a:t>
            </a:r>
            <a:r>
              <a:rPr lang="it-IT" sz="2400" dirty="0">
                <a:latin typeface="Perpetua" panose="02020502060401020303" pitchFamily="18" charset="0"/>
              </a:rPr>
              <a:t>. Il tutto nella prospettiva di un nuovo inizio, nella speranza e nella gioia, poiché «il mondo è qualcosa di più che un problema da risolvere» (LS, n. 33). </a:t>
            </a:r>
          </a:p>
        </p:txBody>
      </p:sp>
    </p:spTree>
    <p:extLst>
      <p:ext uri="{BB962C8B-B14F-4D97-AF65-F5344CB8AC3E}">
        <p14:creationId xmlns:p14="http://schemas.microsoft.com/office/powerpoint/2010/main" val="3830769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6B9F0A0-F6BE-3B57-10A3-467E7BCFBB0E}"/>
              </a:ext>
            </a:extLst>
          </p:cNvPr>
          <p:cNvSpPr>
            <a:spLocks noGrp="1"/>
          </p:cNvSpPr>
          <p:nvPr>
            <p:ph type="title"/>
          </p:nvPr>
        </p:nvSpPr>
        <p:spPr/>
        <p:txBody>
          <a:bodyPr/>
          <a:lstStyle/>
          <a:p>
            <a:r>
              <a:rPr lang="it-IT" b="1" dirty="0">
                <a:latin typeface="Algerian" panose="04020705040A02060702" pitchFamily="82" charset="0"/>
              </a:rPr>
              <a:t>Far fronte al cambiamento climatico e all’ingiustizia sociale</a:t>
            </a:r>
          </a:p>
        </p:txBody>
      </p:sp>
      <p:sp>
        <p:nvSpPr>
          <p:cNvPr id="3" name="Segnaposto contenuto 2">
            <a:extLst>
              <a:ext uri="{FF2B5EF4-FFF2-40B4-BE49-F238E27FC236}">
                <a16:creationId xmlns:a16="http://schemas.microsoft.com/office/drawing/2014/main" xmlns="" id="{E4357484-E270-E322-5D86-1FB9B3A421DF}"/>
              </a:ext>
            </a:extLst>
          </p:cNvPr>
          <p:cNvSpPr>
            <a:spLocks noGrp="1"/>
          </p:cNvSpPr>
          <p:nvPr>
            <p:ph idx="1"/>
          </p:nvPr>
        </p:nvSpPr>
        <p:spPr/>
        <p:txBody>
          <a:bodyPr>
            <a:normAutofit fontScale="92500"/>
          </a:bodyPr>
          <a:lstStyle/>
          <a:p>
            <a:pPr algn="just"/>
            <a:r>
              <a:rPr lang="it-IT" sz="2800" b="1" dirty="0">
                <a:solidFill>
                  <a:srgbClr val="7030A0"/>
                </a:solidFill>
                <a:latin typeface="Perpetua" panose="02020502060401020303" pitchFamily="18" charset="0"/>
              </a:rPr>
              <a:t>C’è nell’enciclica un crescendo impressionante di richiesta per nuovi stili di vita: mediante nuove pratiche (n. 177), stile di vita alternativo (n. 200 e 208), nuovi atteggiamenti e stili di vita (n. 202), nuove abitudini (n.209), piccole azioni quotidiane (211), l’importanza dei semplici gesti (n.230-231). Inoltre papa Francesco fa molti esempi di </a:t>
            </a:r>
            <a:r>
              <a:rPr lang="it-IT" sz="2800" b="1" dirty="0">
                <a:solidFill>
                  <a:srgbClr val="FF0000"/>
                </a:solidFill>
                <a:effectLst>
                  <a:outerShdw blurRad="38100" dist="38100" dir="2700000" algn="tl">
                    <a:srgbClr val="000000">
                      <a:alpha val="43137"/>
                    </a:srgbClr>
                  </a:outerShdw>
                </a:effectLst>
                <a:latin typeface="Algerian" panose="04020705040A02060702" pitchFamily="82" charset="0"/>
              </a:rPr>
              <a:t>cambiamenti dal basso promossi da gruppi, associazioni, movimenti, comunità, persone, reti… </a:t>
            </a:r>
          </a:p>
        </p:txBody>
      </p:sp>
    </p:spTree>
    <p:extLst>
      <p:ext uri="{BB962C8B-B14F-4D97-AF65-F5344CB8AC3E}">
        <p14:creationId xmlns:p14="http://schemas.microsoft.com/office/powerpoint/2010/main" val="3973882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77B3E02-E072-9B4F-14B1-A4A2982AC393}"/>
              </a:ext>
            </a:extLst>
          </p:cNvPr>
          <p:cNvSpPr>
            <a:spLocks noGrp="1"/>
          </p:cNvSpPr>
          <p:nvPr>
            <p:ph type="title"/>
          </p:nvPr>
        </p:nvSpPr>
        <p:spPr>
          <a:xfrm>
            <a:off x="677334" y="609600"/>
            <a:ext cx="8596668" cy="894460"/>
          </a:xfrm>
        </p:spPr>
        <p:txBody>
          <a:bodyPr>
            <a:noAutofit/>
          </a:bodyPr>
          <a:lstStyle/>
          <a:p>
            <a:pPr algn="ctr"/>
            <a:r>
              <a:rPr lang="it-IT" sz="2400" dirty="0">
                <a:solidFill>
                  <a:srgbClr val="00B050"/>
                </a:solidFill>
                <a:effectLst>
                  <a:outerShdw blurRad="38100" dist="38100" dir="2700000" algn="tl">
                    <a:srgbClr val="000000">
                      <a:alpha val="43137"/>
                    </a:srgbClr>
                  </a:outerShdw>
                </a:effectLst>
                <a:latin typeface="Algerian" panose="04020705040A02060702" pitchFamily="82" charset="0"/>
              </a:rPr>
              <a:t>…</a:t>
            </a:r>
            <a:r>
              <a:rPr lang="it-IT" sz="2400" dirty="0">
                <a:solidFill>
                  <a:srgbClr val="00B050"/>
                </a:solidFill>
                <a:latin typeface="Algerian" panose="04020705040A02060702" pitchFamily="82" charset="0"/>
              </a:rPr>
              <a:t> spetta ad ogni famiglia pensare che è in gioco il futuro dei propri figli (ld58)</a:t>
            </a:r>
            <a:endParaRPr lang="it-IT" sz="2400" dirty="0">
              <a:solidFill>
                <a:srgbClr val="00B050"/>
              </a:solidFill>
              <a:effectLst>
                <a:outerShdw blurRad="38100" dist="38100" dir="2700000" algn="tl">
                  <a:srgbClr val="000000">
                    <a:alpha val="43137"/>
                  </a:srgbClr>
                </a:outerShdw>
              </a:effectLst>
              <a:latin typeface="Algerian" panose="04020705040A02060702" pitchFamily="82" charset="0"/>
            </a:endParaRPr>
          </a:p>
        </p:txBody>
      </p:sp>
      <p:sp>
        <p:nvSpPr>
          <p:cNvPr id="3" name="Segnaposto contenuto 2">
            <a:extLst>
              <a:ext uri="{FF2B5EF4-FFF2-40B4-BE49-F238E27FC236}">
                <a16:creationId xmlns:a16="http://schemas.microsoft.com/office/drawing/2014/main" xmlns="" id="{17AE7086-7B7B-6618-65B4-2C3676CA9FCC}"/>
              </a:ext>
            </a:extLst>
          </p:cNvPr>
          <p:cNvSpPr>
            <a:spLocks noGrp="1"/>
          </p:cNvSpPr>
          <p:nvPr>
            <p:ph idx="1"/>
          </p:nvPr>
        </p:nvSpPr>
        <p:spPr>
          <a:xfrm>
            <a:off x="677334" y="1632247"/>
            <a:ext cx="8596668" cy="4409116"/>
          </a:xfrm>
        </p:spPr>
        <p:txBody>
          <a:bodyPr>
            <a:normAutofit/>
          </a:bodyPr>
          <a:lstStyle/>
          <a:p>
            <a:pPr algn="just"/>
            <a:r>
              <a:rPr lang="it-IT" sz="2800" dirty="0">
                <a:latin typeface="Perpetua" panose="02020502060401020303" pitchFamily="18" charset="0"/>
              </a:rPr>
              <a:t>L. D.: 71. Gli sforzi delle </a:t>
            </a:r>
            <a:r>
              <a:rPr lang="it-IT" sz="2800" b="1" dirty="0">
                <a:solidFill>
                  <a:srgbClr val="002060"/>
                </a:solidFill>
                <a:latin typeface="Perpetua" panose="02020502060401020303" pitchFamily="18" charset="0"/>
              </a:rPr>
              <a:t>famiglie</a:t>
            </a:r>
            <a:r>
              <a:rPr lang="it-IT" sz="2800" dirty="0">
                <a:latin typeface="Perpetua" panose="02020502060401020303" pitchFamily="18" charset="0"/>
              </a:rPr>
              <a:t> per inquinare meno, ridurre gli sprechi, consumare in modo oculato, stanno creando una nuova cultura. Il semplice fatto di </a:t>
            </a:r>
            <a:r>
              <a:rPr lang="it-IT" sz="2800" b="1" dirty="0">
                <a:solidFill>
                  <a:srgbClr val="002060"/>
                </a:solidFill>
                <a:effectLst>
                  <a:outerShdw blurRad="38100" dist="38100" dir="2700000" algn="tl">
                    <a:srgbClr val="000000">
                      <a:alpha val="43137"/>
                    </a:srgbClr>
                  </a:outerShdw>
                </a:effectLst>
                <a:latin typeface="Perpetua" panose="02020502060401020303" pitchFamily="18" charset="0"/>
              </a:rPr>
              <a:t>cambiare le abitudini personali, familiari e comunitarie</a:t>
            </a:r>
            <a:r>
              <a:rPr lang="it-IT" sz="2800" dirty="0">
                <a:latin typeface="Perpetua" panose="02020502060401020303" pitchFamily="18" charset="0"/>
              </a:rPr>
              <a:t> alimenta la preoccupazione per </a:t>
            </a:r>
            <a:r>
              <a:rPr lang="it-IT" sz="2800" dirty="0">
                <a:solidFill>
                  <a:srgbClr val="7030A0"/>
                </a:solidFill>
                <a:effectLst>
                  <a:outerShdw blurRad="38100" dist="38100" dir="2700000" algn="tl">
                    <a:srgbClr val="000000">
                      <a:alpha val="43137"/>
                    </a:srgbClr>
                  </a:outerShdw>
                </a:effectLst>
                <a:latin typeface="Perpetua" panose="02020502060401020303" pitchFamily="18" charset="0"/>
              </a:rPr>
              <a:t>le responsabilità non assolte da parte dei settori politici e l’indignazione per il disinteresse dei potenti</a:t>
            </a:r>
            <a:r>
              <a:rPr lang="it-IT" sz="2800" dirty="0">
                <a:latin typeface="Perpetua" panose="02020502060401020303" pitchFamily="18" charset="0"/>
              </a:rPr>
              <a:t>. Va notato quindi che, anche </a:t>
            </a:r>
            <a:r>
              <a:rPr lang="it-IT" sz="2800" dirty="0">
                <a:solidFill>
                  <a:srgbClr val="FF0000"/>
                </a:solidFill>
                <a:effectLst>
                  <a:outerShdw blurRad="38100" dist="38100" dir="2700000" algn="tl">
                    <a:srgbClr val="000000">
                      <a:alpha val="43137"/>
                    </a:srgbClr>
                  </a:outerShdw>
                </a:effectLst>
                <a:latin typeface="Perpetua" panose="02020502060401020303" pitchFamily="18" charset="0"/>
              </a:rPr>
              <a:t>se ciò non produce immediatamente un effetto molto rilevante da un punto di vista quantitativo, contribuisce a realizzare grandi processi di trasformazione che operano dal profondo della società</a:t>
            </a:r>
            <a:r>
              <a:rPr lang="it-IT" sz="2800" dirty="0">
                <a:latin typeface="Perpetua" panose="02020502060401020303" pitchFamily="18" charset="0"/>
              </a:rPr>
              <a:t>.</a:t>
            </a:r>
          </a:p>
        </p:txBody>
      </p:sp>
    </p:spTree>
    <p:extLst>
      <p:ext uri="{BB962C8B-B14F-4D97-AF65-F5344CB8AC3E}">
        <p14:creationId xmlns:p14="http://schemas.microsoft.com/office/powerpoint/2010/main" val="3358543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71C9B9-F1BF-199E-2F0E-9EC78628F79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9F39E882-4DD1-7333-2469-B0C57AD867EA}"/>
              </a:ext>
            </a:extLst>
          </p:cNvPr>
          <p:cNvSpPr>
            <a:spLocks noGrp="1"/>
          </p:cNvSpPr>
          <p:nvPr>
            <p:ph type="title"/>
          </p:nvPr>
        </p:nvSpPr>
        <p:spPr/>
        <p:txBody>
          <a:bodyPr>
            <a:noAutofit/>
          </a:bodyPr>
          <a:lstStyle/>
          <a:p>
            <a:pPr algn="ctr"/>
            <a:r>
              <a:rPr lang="it-IT" sz="4400" b="1" dirty="0">
                <a:solidFill>
                  <a:srgbClr val="00B050"/>
                </a:solidFill>
                <a:latin typeface="Algerian" panose="04020705040A02060702" pitchFamily="82" charset="0"/>
              </a:rPr>
              <a:t>UNA RIVOLUZIONE DELLA QUALITA’</a:t>
            </a:r>
          </a:p>
        </p:txBody>
      </p:sp>
      <p:sp>
        <p:nvSpPr>
          <p:cNvPr id="3" name="Segnaposto contenuto 2">
            <a:extLst>
              <a:ext uri="{FF2B5EF4-FFF2-40B4-BE49-F238E27FC236}">
                <a16:creationId xmlns:a16="http://schemas.microsoft.com/office/drawing/2014/main" xmlns="" id="{77E3D57C-F94A-FB8A-6566-695477541D5F}"/>
              </a:ext>
            </a:extLst>
          </p:cNvPr>
          <p:cNvSpPr>
            <a:spLocks noGrp="1"/>
          </p:cNvSpPr>
          <p:nvPr>
            <p:ph idx="1"/>
          </p:nvPr>
        </p:nvSpPr>
        <p:spPr/>
        <p:txBody>
          <a:bodyPr>
            <a:normAutofit fontScale="92500" lnSpcReduction="10000"/>
          </a:bodyPr>
          <a:lstStyle/>
          <a:p>
            <a:pPr marL="457200" indent="-457200" algn="just">
              <a:buFont typeface="+mj-lt"/>
              <a:buAutoNum type="arabicPeriod"/>
            </a:pPr>
            <a:r>
              <a:rPr lang="it-IT" sz="2400" b="1" dirty="0">
                <a:solidFill>
                  <a:srgbClr val="FF0000"/>
                </a:solidFill>
                <a:latin typeface="Algerian" panose="04020705040A02060702" pitchFamily="82" charset="0"/>
              </a:rPr>
              <a:t>UNA CONVERSIONE ECOLOGICA (LS 216 SGG)</a:t>
            </a:r>
          </a:p>
          <a:p>
            <a:pPr marL="457200" indent="-457200" algn="just">
              <a:buFont typeface="+mj-lt"/>
              <a:buAutoNum type="arabicPeriod"/>
            </a:pPr>
            <a:r>
              <a:rPr lang="it-IT" sz="2400" b="1" dirty="0">
                <a:solidFill>
                  <a:srgbClr val="FF0000"/>
                </a:solidFill>
                <a:latin typeface="Algerian" panose="04020705040A02060702" pitchFamily="82" charset="0"/>
              </a:rPr>
              <a:t>PUNTARE SU UN ALTRO STILE DI VITA (LS CAP.VI)</a:t>
            </a:r>
            <a:endParaRPr lang="it-IT" sz="2400" dirty="0">
              <a:solidFill>
                <a:srgbClr val="FF0000"/>
              </a:solidFill>
              <a:latin typeface="Algerian" panose="04020705040A02060702" pitchFamily="82" charset="0"/>
            </a:endParaRPr>
          </a:p>
          <a:p>
            <a:pPr marL="457200" indent="-457200" algn="just">
              <a:buFont typeface="+mj-lt"/>
              <a:buAutoNum type="arabicPeriod"/>
            </a:pPr>
            <a:r>
              <a:rPr lang="it-IT" sz="2400" b="1" dirty="0">
                <a:solidFill>
                  <a:srgbClr val="FF0000"/>
                </a:solidFill>
                <a:latin typeface="Algerian" panose="04020705040A02060702" pitchFamily="82" charset="0"/>
              </a:rPr>
              <a:t>CREARE UNA CITTADINANZA ECOLOGICA (LS 211)</a:t>
            </a:r>
          </a:p>
          <a:p>
            <a:pPr marL="457200" indent="-457200" algn="just">
              <a:buFont typeface="+mj-lt"/>
              <a:buAutoNum type="arabicPeriod"/>
            </a:pPr>
            <a:r>
              <a:rPr lang="it-IT" sz="2400" b="1" dirty="0">
                <a:solidFill>
                  <a:srgbClr val="FF0000"/>
                </a:solidFill>
                <a:latin typeface="Algerian" panose="04020705040A02060702" pitchFamily="82" charset="0"/>
              </a:rPr>
              <a:t>EDUCARE, EDUCARE, EDUCARE…</a:t>
            </a:r>
          </a:p>
          <a:p>
            <a:pPr marL="457200" indent="-457200" algn="just">
              <a:buFont typeface="+mj-lt"/>
              <a:buAutoNum type="arabicPeriod"/>
            </a:pPr>
            <a:r>
              <a:rPr lang="it-IT" sz="2400" b="1" dirty="0">
                <a:solidFill>
                  <a:srgbClr val="FF0000"/>
                </a:solidFill>
                <a:latin typeface="Algerian" panose="04020705040A02060702" pitchFamily="82" charset="0"/>
              </a:rPr>
              <a:t>AMORE CIVILE E POLITICO (LS 228 SGG)</a:t>
            </a:r>
          </a:p>
          <a:p>
            <a:pPr marL="457200" indent="-457200" algn="just">
              <a:buFont typeface="+mj-lt"/>
              <a:buAutoNum type="arabicPeriod"/>
            </a:pPr>
            <a:r>
              <a:rPr lang="it-IT" sz="2400" b="1" dirty="0">
                <a:solidFill>
                  <a:srgbClr val="FF0000"/>
                </a:solidFill>
                <a:latin typeface="Algerian" panose="04020705040A02060702" pitchFamily="82" charset="0"/>
              </a:rPr>
              <a:t>RISCOPRIRE LA DOTTRINA SOCIALE DELLA CHIESA</a:t>
            </a:r>
          </a:p>
          <a:p>
            <a:pPr marL="457200" indent="-457200" algn="just">
              <a:buFont typeface="+mj-lt"/>
              <a:buAutoNum type="arabicPeriod"/>
            </a:pPr>
            <a:r>
              <a:rPr lang="it-IT" sz="2400" b="1" dirty="0">
                <a:solidFill>
                  <a:srgbClr val="FF0000"/>
                </a:solidFill>
                <a:latin typeface="Algerian" panose="04020705040A02060702" pitchFamily="82" charset="0"/>
              </a:rPr>
              <a:t>La spiritualità cristiana propone un modo alternativo DI VIVERE</a:t>
            </a:r>
            <a:r>
              <a:rPr lang="it-IT" sz="2200" b="1" dirty="0">
                <a:solidFill>
                  <a:srgbClr val="7030A0"/>
                </a:solidFill>
                <a:latin typeface="Algerian" panose="04020705040A02060702" pitchFamily="82" charset="0"/>
              </a:rPr>
              <a:t>…“più il cuore della persona è vuoto, più ha bisogno di oggetti da comprare, possedere e consumare” </a:t>
            </a:r>
            <a:r>
              <a:rPr lang="it-IT" sz="2400" b="1" dirty="0">
                <a:solidFill>
                  <a:srgbClr val="FF0000"/>
                </a:solidFill>
                <a:latin typeface="Algerian" panose="04020705040A02060702" pitchFamily="82" charset="0"/>
              </a:rPr>
              <a:t>(204)</a:t>
            </a:r>
          </a:p>
        </p:txBody>
      </p:sp>
    </p:spTree>
    <p:extLst>
      <p:ext uri="{BB962C8B-B14F-4D97-AF65-F5344CB8AC3E}">
        <p14:creationId xmlns:p14="http://schemas.microsoft.com/office/powerpoint/2010/main" val="2466602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FE07E2E-ED1C-EE4F-3C13-C6EBF0F7011C}"/>
              </a:ext>
            </a:extLst>
          </p:cNvPr>
          <p:cNvSpPr>
            <a:spLocks noGrp="1"/>
          </p:cNvSpPr>
          <p:nvPr>
            <p:ph type="title"/>
          </p:nvPr>
        </p:nvSpPr>
        <p:spPr>
          <a:xfrm>
            <a:off x="677334" y="609600"/>
            <a:ext cx="8596668" cy="501353"/>
          </a:xfrm>
        </p:spPr>
        <p:txBody>
          <a:bodyPr>
            <a:normAutofit fontScale="90000"/>
          </a:bodyPr>
          <a:lstStyle/>
          <a:p>
            <a:r>
              <a:rPr kumimoji="0" lang="it-IT" sz="2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lgerian" panose="04020705040A02060702" pitchFamily="82" charset="0"/>
                <a:ea typeface="+mj-ea"/>
                <a:cs typeface="+mj-cs"/>
              </a:rPr>
              <a:t>5 modi in cui il nostro mondo è già cambiato</a:t>
            </a:r>
            <a:endParaRPr lang="it-IT" dirty="0"/>
          </a:p>
        </p:txBody>
      </p:sp>
      <p:sp>
        <p:nvSpPr>
          <p:cNvPr id="3" name="Segnaposto contenuto 2">
            <a:extLst>
              <a:ext uri="{FF2B5EF4-FFF2-40B4-BE49-F238E27FC236}">
                <a16:creationId xmlns:a16="http://schemas.microsoft.com/office/drawing/2014/main" xmlns="" id="{9E089E07-C3E1-E8C9-8D46-02519E2ACE99}"/>
              </a:ext>
            </a:extLst>
          </p:cNvPr>
          <p:cNvSpPr>
            <a:spLocks noGrp="1"/>
          </p:cNvSpPr>
          <p:nvPr>
            <p:ph idx="1"/>
          </p:nvPr>
        </p:nvSpPr>
        <p:spPr>
          <a:xfrm>
            <a:off x="677334" y="1213503"/>
            <a:ext cx="8596668" cy="4827859"/>
          </a:xfrm>
        </p:spPr>
        <p:txBody>
          <a:bodyPr>
            <a:normAutofit/>
          </a:bodyPr>
          <a:lstStyle/>
          <a:p>
            <a:pPr marL="0" marR="0" lvl="0" indent="0" algn="just" defTabSz="457200" rtl="0" eaLnBrk="1" fontAlgn="auto" latinLnBrk="0" hangingPunct="1">
              <a:lnSpc>
                <a:spcPct val="100000"/>
              </a:lnSpc>
              <a:spcBef>
                <a:spcPts val="1000"/>
              </a:spcBef>
              <a:spcAft>
                <a:spcPts val="0"/>
              </a:spcAft>
              <a:buClr>
                <a:srgbClr val="90C226"/>
              </a:buClr>
              <a:buSzPct val="80000"/>
              <a:buNone/>
              <a:tabLst/>
              <a:defRPr/>
            </a:pPr>
            <a:r>
              <a:rPr kumimoji="0" lang="it-IT" sz="2000" b="1" i="0" u="none" strike="noStrike" kern="1200" cap="none" spc="0" normalizeH="0" baseline="0" noProof="0" dirty="0">
                <a:ln>
                  <a:noFill/>
                </a:ln>
                <a:solidFill>
                  <a:srgbClr val="FF0000"/>
                </a:solidFill>
                <a:effectLst/>
                <a:uLnTx/>
                <a:uFillTx/>
                <a:latin typeface="Perpetua" panose="02020502060401020303" pitchFamily="18" charset="0"/>
                <a:ea typeface="+mn-ea"/>
                <a:cs typeface="+mn-cs"/>
              </a:rPr>
              <a:t>3. Le città stanno cambiando volto: </a:t>
            </a:r>
            <a:r>
              <a:rPr kumimoji="0" lang="it-IT" sz="2000" b="1" i="0" u="none" strike="noStrike" kern="1200" cap="none" spc="0" normalizeH="0" baseline="0" noProof="0" dirty="0">
                <a:ln>
                  <a:noFill/>
                </a:ln>
                <a:solidFill>
                  <a:srgbClr val="7030A0"/>
                </a:solidFill>
                <a:effectLst/>
                <a:uLnTx/>
                <a:uFillTx/>
                <a:latin typeface="Perpetua" panose="02020502060401020303" pitchFamily="18" charset="0"/>
                <a:ea typeface="+mn-ea"/>
                <a:cs typeface="+mn-cs"/>
              </a:rPr>
              <a:t>se ci pensiamo le città hanno molte cose in comune con le forme di vita: entrambe assimilano energia e nutrienti e producono rifiuti; entrambe si appoggiano a un sistema circolatorio per trasferire energia, materiali, prodotti e unità costitutive; entrambe sono divise in vari distretti che assolvono a specifiche funzioni; e in entrambi i casi il malfunzionamento di una componente tende a ripercuotersi sull’intero sistema…</a:t>
            </a:r>
          </a:p>
          <a:p>
            <a:pPr marL="0" marR="0" lvl="0" indent="0" algn="just" defTabSz="457200" rtl="0" eaLnBrk="1" fontAlgn="auto" latinLnBrk="0" hangingPunct="1">
              <a:lnSpc>
                <a:spcPct val="100000"/>
              </a:lnSpc>
              <a:spcBef>
                <a:spcPts val="1000"/>
              </a:spcBef>
              <a:spcAft>
                <a:spcPts val="0"/>
              </a:spcAft>
              <a:buClr>
                <a:srgbClr val="90C226"/>
              </a:buClr>
              <a:buSzPct val="80000"/>
              <a:buNone/>
              <a:tabLst/>
              <a:defRPr/>
            </a:pPr>
            <a:r>
              <a:rPr kumimoji="0" lang="it-IT" sz="2000" b="1" i="0" u="none" strike="noStrike" kern="1200" cap="none" spc="0" normalizeH="0" baseline="0" noProof="0" dirty="0">
                <a:ln>
                  <a:noFill/>
                </a:ln>
                <a:solidFill>
                  <a:srgbClr val="FF0000"/>
                </a:solidFill>
                <a:effectLst/>
                <a:uLnTx/>
                <a:uFillTx/>
                <a:latin typeface="Perpetua" panose="02020502060401020303" pitchFamily="18" charset="0"/>
                <a:ea typeface="+mn-ea"/>
                <a:cs typeface="+mn-cs"/>
              </a:rPr>
              <a:t>4. Sempre più persone migrano per la crisi climatica: </a:t>
            </a:r>
            <a:r>
              <a:rPr kumimoji="0" lang="it-IT" sz="2000" b="1" i="0" u="none" strike="noStrike" kern="1200" cap="none" spc="0" normalizeH="0" baseline="0" noProof="0" dirty="0">
                <a:ln>
                  <a:noFill/>
                </a:ln>
                <a:solidFill>
                  <a:srgbClr val="7030A0"/>
                </a:solidFill>
                <a:effectLst/>
                <a:uLnTx/>
                <a:uFillTx/>
                <a:latin typeface="Perpetua" panose="02020502060401020303" pitchFamily="18" charset="0"/>
                <a:ea typeface="+mn-ea"/>
                <a:cs typeface="+mn-cs"/>
              </a:rPr>
              <a:t>non siamo abituati a mettere in relazione le migrazioni alla crisi climatica, ma i dati parlano chiaro (UNHCR): lo scorso anno 108,4 milioni di migranti, 8 su 10 sono migranti del clima.</a:t>
            </a:r>
          </a:p>
          <a:p>
            <a:pPr marL="0" marR="0" lvl="0" indent="0" algn="just" defTabSz="457200" rtl="0" eaLnBrk="1" fontAlgn="auto" latinLnBrk="0" hangingPunct="1">
              <a:lnSpc>
                <a:spcPct val="100000"/>
              </a:lnSpc>
              <a:spcBef>
                <a:spcPts val="1000"/>
              </a:spcBef>
              <a:spcAft>
                <a:spcPts val="0"/>
              </a:spcAft>
              <a:buClr>
                <a:srgbClr val="90C226"/>
              </a:buClr>
              <a:buSzPct val="80000"/>
              <a:buNone/>
              <a:tabLst/>
              <a:defRPr/>
            </a:pPr>
            <a:r>
              <a:rPr lang="it-IT" sz="2000" b="1" dirty="0">
                <a:solidFill>
                  <a:srgbClr val="7030A0"/>
                </a:solidFill>
                <a:latin typeface="Perpetua" panose="02020502060401020303" pitchFamily="18" charset="0"/>
              </a:rPr>
              <a:t>5. </a:t>
            </a:r>
            <a:r>
              <a:rPr kumimoji="0" lang="it-IT" sz="2000" b="1" i="0" u="none" strike="noStrike" kern="1200" cap="none" spc="0" normalizeH="0" baseline="0" noProof="0" dirty="0">
                <a:ln>
                  <a:noFill/>
                </a:ln>
                <a:solidFill>
                  <a:srgbClr val="FF0000"/>
                </a:solidFill>
                <a:effectLst/>
                <a:uLnTx/>
                <a:uFillTx/>
                <a:latin typeface="Perpetua" panose="02020502060401020303" pitchFamily="18" charset="0"/>
                <a:ea typeface="+mn-ea"/>
                <a:cs typeface="+mn-cs"/>
              </a:rPr>
              <a:t>La gentrificazione climatica sta aumentando le iniquità: </a:t>
            </a:r>
            <a:r>
              <a:rPr kumimoji="0" lang="it-IT" sz="2000" b="1" i="0" u="none" strike="noStrike" kern="1200" cap="none" spc="0" normalizeH="0" baseline="0" noProof="0" dirty="0">
                <a:ln>
                  <a:noFill/>
                </a:ln>
                <a:solidFill>
                  <a:srgbClr val="7030A0"/>
                </a:solidFill>
                <a:effectLst/>
                <a:uLnTx/>
                <a:uFillTx/>
                <a:latin typeface="Perpetua" panose="02020502060401020303" pitchFamily="18" charset="0"/>
                <a:ea typeface="+mn-ea"/>
                <a:cs typeface="+mn-cs"/>
              </a:rPr>
              <a:t>gli affitti salgono, intere famiglie finiscono per strada e molte persone sono costrette a migrare in luoghi più esposti alla crisi climatica…</a:t>
            </a:r>
          </a:p>
        </p:txBody>
      </p:sp>
    </p:spTree>
    <p:extLst>
      <p:ext uri="{BB962C8B-B14F-4D97-AF65-F5344CB8AC3E}">
        <p14:creationId xmlns:p14="http://schemas.microsoft.com/office/powerpoint/2010/main" val="46772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E718180-DF5B-F8F8-1094-934A279BCAEE}"/>
              </a:ext>
            </a:extLst>
          </p:cNvPr>
          <p:cNvSpPr>
            <a:spLocks noGrp="1"/>
          </p:cNvSpPr>
          <p:nvPr>
            <p:ph type="title"/>
          </p:nvPr>
        </p:nvSpPr>
        <p:spPr>
          <a:xfrm flipV="1">
            <a:off x="677334" y="521293"/>
            <a:ext cx="8596668" cy="88307"/>
          </a:xfrm>
        </p:spPr>
        <p:txBody>
          <a:bodyPr>
            <a:normAutofit fontScale="90000"/>
          </a:bodyPr>
          <a:lstStyle/>
          <a:p>
            <a:endParaRPr lang="it-IT" dirty="0"/>
          </a:p>
        </p:txBody>
      </p:sp>
      <p:pic>
        <p:nvPicPr>
          <p:cNvPr id="5" name="Segnaposto contenuto 4">
            <a:extLst>
              <a:ext uri="{FF2B5EF4-FFF2-40B4-BE49-F238E27FC236}">
                <a16:creationId xmlns:a16="http://schemas.microsoft.com/office/drawing/2014/main" xmlns="" id="{9900FDF3-2707-95A8-49CA-F1995624DB12}"/>
              </a:ext>
            </a:extLst>
          </p:cNvPr>
          <p:cNvPicPr>
            <a:picLocks noGrp="1" noChangeAspect="1"/>
          </p:cNvPicPr>
          <p:nvPr>
            <p:ph idx="1"/>
          </p:nvPr>
        </p:nvPicPr>
        <p:blipFill>
          <a:blip r:embed="rId2"/>
          <a:stretch>
            <a:fillRect/>
          </a:stretch>
        </p:blipFill>
        <p:spPr>
          <a:xfrm>
            <a:off x="1868308" y="609600"/>
            <a:ext cx="6215422" cy="5432425"/>
          </a:xfrm>
        </p:spPr>
      </p:pic>
    </p:spTree>
    <p:extLst>
      <p:ext uri="{BB962C8B-B14F-4D97-AF65-F5344CB8AC3E}">
        <p14:creationId xmlns:p14="http://schemas.microsoft.com/office/powerpoint/2010/main" val="128205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AF00EF-5E6D-7BC0-1CE1-E1D5E46E2570}"/>
              </a:ext>
            </a:extLst>
          </p:cNvPr>
          <p:cNvSpPr>
            <a:spLocks noGrp="1"/>
          </p:cNvSpPr>
          <p:nvPr>
            <p:ph type="title"/>
          </p:nvPr>
        </p:nvSpPr>
        <p:spPr/>
        <p:txBody>
          <a:bodyPr/>
          <a:lstStyle/>
          <a:p>
            <a:pPr algn="just"/>
            <a:r>
              <a:rPr lang="it-IT" b="1" dirty="0">
                <a:solidFill>
                  <a:srgbClr val="FF0000"/>
                </a:solidFill>
                <a:latin typeface="Algerian" panose="04020705040A02060702" pitchFamily="82" charset="0"/>
              </a:rPr>
              <a:t>5 distorsioni cognitive che ci impediscono di accorgercene</a:t>
            </a:r>
          </a:p>
        </p:txBody>
      </p:sp>
      <p:sp>
        <p:nvSpPr>
          <p:cNvPr id="3" name="Segnaposto contenuto 2">
            <a:extLst>
              <a:ext uri="{FF2B5EF4-FFF2-40B4-BE49-F238E27FC236}">
                <a16:creationId xmlns:a16="http://schemas.microsoft.com/office/drawing/2014/main" xmlns="" id="{36314D3A-33C3-5AC3-D9BB-80D5B8C15CF8}"/>
              </a:ext>
            </a:extLst>
          </p:cNvPr>
          <p:cNvSpPr>
            <a:spLocks noGrp="1"/>
          </p:cNvSpPr>
          <p:nvPr>
            <p:ph idx="1"/>
          </p:nvPr>
        </p:nvSpPr>
        <p:spPr/>
        <p:txBody>
          <a:bodyPr>
            <a:normAutofit fontScale="92500"/>
          </a:bodyPr>
          <a:lstStyle/>
          <a:p>
            <a:r>
              <a:rPr lang="it-IT" sz="2800" b="1" dirty="0">
                <a:solidFill>
                  <a:srgbClr val="7030A0"/>
                </a:solidFill>
                <a:latin typeface="Perpetua Titling MT" panose="02020502060505020804" pitchFamily="18" charset="0"/>
              </a:rPr>
              <a:t>Abbiamo paura di tutto, tranne che di questo </a:t>
            </a:r>
            <a:r>
              <a:rPr lang="it-IT" sz="1900" b="1" dirty="0">
                <a:solidFill>
                  <a:srgbClr val="7030A0"/>
                </a:solidFill>
                <a:latin typeface="Perpetua Titling MT" panose="02020502060505020804" pitchFamily="18" charset="0"/>
              </a:rPr>
              <a:t>(personale, improvvisa, immorale, attuale)</a:t>
            </a:r>
          </a:p>
          <a:p>
            <a:r>
              <a:rPr lang="it-IT" sz="2800" b="1" dirty="0">
                <a:solidFill>
                  <a:srgbClr val="7030A0"/>
                </a:solidFill>
                <a:latin typeface="Perpetua Titling MT" panose="02020502060505020804" pitchFamily="18" charset="0"/>
              </a:rPr>
              <a:t>L'illusione di controllo sulla natura </a:t>
            </a:r>
          </a:p>
          <a:p>
            <a:r>
              <a:rPr lang="it-IT" sz="2800" b="1" dirty="0">
                <a:solidFill>
                  <a:srgbClr val="7030A0"/>
                </a:solidFill>
                <a:latin typeface="Perpetua Titling MT" panose="02020502060505020804" pitchFamily="18" charset="0"/>
              </a:rPr>
              <a:t>Succederà ad altri, non a me</a:t>
            </a:r>
          </a:p>
          <a:p>
            <a:r>
              <a:rPr lang="it-IT" sz="2800" b="1" dirty="0">
                <a:solidFill>
                  <a:srgbClr val="7030A0"/>
                </a:solidFill>
                <a:latin typeface="Perpetua Titling MT" panose="02020502060505020804" pitchFamily="18" charset="0"/>
              </a:rPr>
              <a:t>Le cose non possono cambiare più di tanto </a:t>
            </a:r>
          </a:p>
          <a:p>
            <a:r>
              <a:rPr lang="it-IT" sz="2800" b="1" dirty="0">
                <a:solidFill>
                  <a:srgbClr val="7030A0"/>
                </a:solidFill>
                <a:latin typeface="Perpetua Titling MT" panose="02020502060505020804" pitchFamily="18" charset="0"/>
              </a:rPr>
              <a:t>Ci piacciono le storie semplici </a:t>
            </a:r>
          </a:p>
        </p:txBody>
      </p:sp>
    </p:spTree>
    <p:extLst>
      <p:ext uri="{BB962C8B-B14F-4D97-AF65-F5344CB8AC3E}">
        <p14:creationId xmlns:p14="http://schemas.microsoft.com/office/powerpoint/2010/main" val="3702599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4455F1C-ECB2-EE52-DAC6-539E9C3796A2}"/>
              </a:ext>
            </a:extLst>
          </p:cNvPr>
          <p:cNvSpPr>
            <a:spLocks noGrp="1"/>
          </p:cNvSpPr>
          <p:nvPr>
            <p:ph type="title"/>
          </p:nvPr>
        </p:nvSpPr>
        <p:spPr>
          <a:xfrm>
            <a:off x="677334" y="609600"/>
            <a:ext cx="8596668" cy="509899"/>
          </a:xfrm>
        </p:spPr>
        <p:txBody>
          <a:bodyPr>
            <a:noAutofit/>
          </a:bodyPr>
          <a:lstStyle/>
          <a:p>
            <a:r>
              <a:rPr lang="it-IT" sz="2800" dirty="0">
                <a:latin typeface="Algerian" panose="04020705040A02060702" pitchFamily="82" charset="0"/>
              </a:rPr>
              <a:t>DALLA DOMANDA SUL SENSO ALLE PRATICHE</a:t>
            </a:r>
          </a:p>
        </p:txBody>
      </p:sp>
      <p:sp>
        <p:nvSpPr>
          <p:cNvPr id="3" name="Segnaposto contenuto 2">
            <a:extLst>
              <a:ext uri="{FF2B5EF4-FFF2-40B4-BE49-F238E27FC236}">
                <a16:creationId xmlns:a16="http://schemas.microsoft.com/office/drawing/2014/main" xmlns="" id="{E614E6BC-A407-A108-3F67-565182CC577D}"/>
              </a:ext>
            </a:extLst>
          </p:cNvPr>
          <p:cNvSpPr>
            <a:spLocks noGrp="1"/>
          </p:cNvSpPr>
          <p:nvPr>
            <p:ph idx="1"/>
          </p:nvPr>
        </p:nvSpPr>
        <p:spPr>
          <a:xfrm>
            <a:off x="677334" y="1247687"/>
            <a:ext cx="8596668" cy="4793676"/>
          </a:xfrm>
        </p:spPr>
        <p:txBody>
          <a:bodyPr>
            <a:noAutofit/>
          </a:bodyPr>
          <a:lstStyle/>
          <a:p>
            <a:pPr algn="just"/>
            <a:r>
              <a:rPr lang="it-IT" sz="4000" dirty="0">
                <a:latin typeface="Algerian" panose="04020705040A02060702" pitchFamily="82" charset="0"/>
              </a:rPr>
              <a:t>l’esercizio di questi comportamenti </a:t>
            </a:r>
            <a:r>
              <a:rPr lang="it-IT" sz="4000" dirty="0">
                <a:solidFill>
                  <a:srgbClr val="7030A0"/>
                </a:solidFill>
                <a:latin typeface="Algerian" panose="04020705040A02060702" pitchFamily="82" charset="0"/>
              </a:rPr>
              <a:t>ci restituisce il senso della nostra dignità</a:t>
            </a:r>
            <a:r>
              <a:rPr lang="it-IT" sz="4000" dirty="0">
                <a:latin typeface="Algerian" panose="04020705040A02060702" pitchFamily="82" charset="0"/>
              </a:rPr>
              <a:t>, ci conduce ad una maggiore </a:t>
            </a:r>
            <a:r>
              <a:rPr lang="it-IT" sz="4000" dirty="0">
                <a:solidFill>
                  <a:srgbClr val="7030A0"/>
                </a:solidFill>
                <a:latin typeface="Algerian" panose="04020705040A02060702" pitchFamily="82" charset="0"/>
              </a:rPr>
              <a:t>profondità esistenziale</a:t>
            </a:r>
            <a:r>
              <a:rPr lang="it-IT" sz="4000" dirty="0">
                <a:latin typeface="Algerian" panose="04020705040A02060702" pitchFamily="82" charset="0"/>
              </a:rPr>
              <a:t>, ci permette di sperimentare che </a:t>
            </a:r>
            <a:r>
              <a:rPr lang="it-IT" sz="4000" dirty="0">
                <a:solidFill>
                  <a:srgbClr val="7030A0"/>
                </a:solidFill>
                <a:latin typeface="Algerian" panose="04020705040A02060702" pitchFamily="82" charset="0"/>
              </a:rPr>
              <a:t>vale la pena passare per questo mondo </a:t>
            </a:r>
            <a:r>
              <a:rPr lang="it-IT" sz="4000" dirty="0">
                <a:latin typeface="Algerian" panose="04020705040A02060702" pitchFamily="82" charset="0"/>
              </a:rPr>
              <a:t>(LS 212)</a:t>
            </a:r>
          </a:p>
        </p:txBody>
      </p:sp>
    </p:spTree>
    <p:extLst>
      <p:ext uri="{BB962C8B-B14F-4D97-AF65-F5344CB8AC3E}">
        <p14:creationId xmlns:p14="http://schemas.microsoft.com/office/powerpoint/2010/main" val="3113980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80FCBD6-9188-C368-0CA7-EF135AFC9CCE}"/>
              </a:ext>
            </a:extLst>
          </p:cNvPr>
          <p:cNvSpPr>
            <a:spLocks noGrp="1"/>
          </p:cNvSpPr>
          <p:nvPr>
            <p:ph type="title"/>
          </p:nvPr>
        </p:nvSpPr>
        <p:spPr>
          <a:xfrm flipV="1">
            <a:off x="677334" y="563881"/>
            <a:ext cx="8596668" cy="45719"/>
          </a:xfrm>
        </p:spPr>
        <p:txBody>
          <a:bodyPr>
            <a:normAutofit fontScale="90000"/>
          </a:bodyPr>
          <a:lstStyle/>
          <a:p>
            <a:endParaRPr lang="it-IT" dirty="0"/>
          </a:p>
        </p:txBody>
      </p:sp>
      <p:sp>
        <p:nvSpPr>
          <p:cNvPr id="3" name="Segnaposto contenuto 2">
            <a:extLst>
              <a:ext uri="{FF2B5EF4-FFF2-40B4-BE49-F238E27FC236}">
                <a16:creationId xmlns:a16="http://schemas.microsoft.com/office/drawing/2014/main" xmlns="" id="{94A500D8-1CBF-9401-26D7-FD8EFEDD1112}"/>
              </a:ext>
            </a:extLst>
          </p:cNvPr>
          <p:cNvSpPr>
            <a:spLocks noGrp="1"/>
          </p:cNvSpPr>
          <p:nvPr>
            <p:ph idx="1"/>
          </p:nvPr>
        </p:nvSpPr>
        <p:spPr>
          <a:xfrm>
            <a:off x="677334" y="811851"/>
            <a:ext cx="8596668" cy="5229512"/>
          </a:xfrm>
        </p:spPr>
        <p:txBody>
          <a:bodyPr>
            <a:normAutofit/>
          </a:bodyPr>
          <a:lstStyle/>
          <a:p>
            <a:pPr marL="0" indent="0" algn="ctr">
              <a:lnSpc>
                <a:spcPct val="107000"/>
              </a:lnSpc>
              <a:spcAft>
                <a:spcPts val="800"/>
              </a:spcAft>
              <a:buNone/>
            </a:pPr>
            <a:r>
              <a:rPr lang="it-IT" sz="6600" b="1"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rPr>
              <a:t>Rapporto IPCC 2023 sul cambiamento climatico: bisogna agire ora</a:t>
            </a:r>
            <a:endParaRPr lang="it-IT" sz="6600" kern="100" dirty="0">
              <a:solidFill>
                <a:srgbClr val="FF0000"/>
              </a:solidFill>
              <a:effectLst/>
              <a:latin typeface="Algerian" panose="04020705040A02060702" pitchFamily="82" charset="0"/>
              <a:ea typeface="Calibri" panose="020F0502020204030204" pitchFamily="34" charset="0"/>
              <a:cs typeface="Times New Roman" panose="02020603050405020304" pitchFamily="18" charset="0"/>
            </a:endParaRPr>
          </a:p>
          <a:p>
            <a:pPr algn="ctr"/>
            <a:endParaRPr lang="it-IT" sz="66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54255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0A898AF-33CC-7184-14D3-3D648B4D0215}"/>
              </a:ext>
            </a:extLst>
          </p:cNvPr>
          <p:cNvSpPr>
            <a:spLocks noGrp="1"/>
          </p:cNvSpPr>
          <p:nvPr>
            <p:ph type="title"/>
          </p:nvPr>
        </p:nvSpPr>
        <p:spPr>
          <a:xfrm>
            <a:off x="677334" y="609600"/>
            <a:ext cx="8596668" cy="1330295"/>
          </a:xfrm>
        </p:spPr>
        <p:txBody>
          <a:bodyPr>
            <a:noAutofit/>
          </a:bodyPr>
          <a:lstStyle/>
          <a:p>
            <a:pPr algn="ctr"/>
            <a:r>
              <a:rPr lang="it-IT" b="1" dirty="0">
                <a:solidFill>
                  <a:srgbClr val="00B050"/>
                </a:solidFill>
                <a:effectLst>
                  <a:outerShdw blurRad="38100" dist="38100" dir="2700000" algn="tl">
                    <a:srgbClr val="000000">
                      <a:alpha val="43137"/>
                    </a:srgbClr>
                  </a:outerShdw>
                </a:effectLst>
                <a:latin typeface="Algerian" panose="04020705040A02060702" pitchFamily="82" charset="0"/>
              </a:rPr>
              <a:t>IPCC: Il Gruppo intergovernativo sul cambiamento climatico</a:t>
            </a:r>
          </a:p>
        </p:txBody>
      </p:sp>
      <p:sp>
        <p:nvSpPr>
          <p:cNvPr id="3" name="Segnaposto contenuto 2">
            <a:extLst>
              <a:ext uri="{FF2B5EF4-FFF2-40B4-BE49-F238E27FC236}">
                <a16:creationId xmlns:a16="http://schemas.microsoft.com/office/drawing/2014/main" xmlns="" id="{5F6CC0D7-6D2B-DCC8-0866-D7A7037F6B09}"/>
              </a:ext>
            </a:extLst>
          </p:cNvPr>
          <p:cNvSpPr>
            <a:spLocks noGrp="1"/>
          </p:cNvSpPr>
          <p:nvPr>
            <p:ph idx="1"/>
          </p:nvPr>
        </p:nvSpPr>
        <p:spPr>
          <a:xfrm>
            <a:off x="677334" y="2196269"/>
            <a:ext cx="8596668" cy="3845094"/>
          </a:xfrm>
        </p:spPr>
        <p:txBody>
          <a:bodyPr>
            <a:normAutofit/>
          </a:bodyPr>
          <a:lstStyle/>
          <a:p>
            <a:pPr algn="just"/>
            <a:r>
              <a:rPr lang="it-IT" sz="2400" dirty="0">
                <a:latin typeface="Perpetua" panose="02020502060401020303" pitchFamily="18" charset="0"/>
              </a:rPr>
              <a:t>L’</a:t>
            </a:r>
            <a:r>
              <a:rPr lang="it-IT" sz="2400" b="1" dirty="0" err="1">
                <a:latin typeface="Perpetua" panose="02020502060401020303" pitchFamily="18" charset="0"/>
              </a:rPr>
              <a:t>Intergovernmental</a:t>
            </a:r>
            <a:r>
              <a:rPr lang="it-IT" sz="2400" b="1" dirty="0">
                <a:latin typeface="Perpetua" panose="02020502060401020303" pitchFamily="18" charset="0"/>
              </a:rPr>
              <a:t> Panel on </a:t>
            </a:r>
            <a:r>
              <a:rPr lang="it-IT" sz="2400" b="1" dirty="0" err="1">
                <a:latin typeface="Perpetua" panose="02020502060401020303" pitchFamily="18" charset="0"/>
              </a:rPr>
              <a:t>Climate</a:t>
            </a:r>
            <a:r>
              <a:rPr lang="it-IT" sz="2400" b="1" dirty="0">
                <a:latin typeface="Perpetua" panose="02020502060401020303" pitchFamily="18" charset="0"/>
              </a:rPr>
              <a:t> </a:t>
            </a:r>
            <a:r>
              <a:rPr lang="it-IT" sz="2400" b="1" dirty="0" err="1">
                <a:latin typeface="Perpetua" panose="02020502060401020303" pitchFamily="18" charset="0"/>
              </a:rPr>
              <a:t>Change</a:t>
            </a:r>
            <a:r>
              <a:rPr lang="it-IT" sz="2400" b="1" dirty="0">
                <a:latin typeface="Perpetua" panose="02020502060401020303" pitchFamily="18" charset="0"/>
              </a:rPr>
              <a:t> (IPCC)</a:t>
            </a:r>
            <a:r>
              <a:rPr lang="it-IT" sz="2400" dirty="0">
                <a:latin typeface="Perpetua" panose="02020502060401020303" pitchFamily="18" charset="0"/>
              </a:rPr>
              <a:t> è il principale organismo internazionale per la valutazione dei cambiamenti climatici.</a:t>
            </a:r>
            <a:br>
              <a:rPr lang="it-IT" sz="2400" dirty="0">
                <a:latin typeface="Perpetua" panose="02020502060401020303" pitchFamily="18" charset="0"/>
              </a:rPr>
            </a:br>
            <a:r>
              <a:rPr lang="it-IT" sz="2400" dirty="0">
                <a:latin typeface="Perpetua" panose="02020502060401020303" pitchFamily="18" charset="0"/>
              </a:rPr>
              <a:t>L’</a:t>
            </a:r>
            <a:r>
              <a:rPr lang="it-IT" sz="2400" b="1" dirty="0">
                <a:latin typeface="Perpetua" panose="02020502060401020303" pitchFamily="18" charset="0"/>
              </a:rPr>
              <a:t>IPCC</a:t>
            </a:r>
            <a:r>
              <a:rPr lang="it-IT" sz="2400" dirty="0">
                <a:latin typeface="Perpetua" panose="02020502060401020303" pitchFamily="18" charset="0"/>
              </a:rPr>
              <a:t> è stato istituito nel 1988 dalla </a:t>
            </a:r>
            <a:r>
              <a:rPr lang="it-IT" sz="2400" b="1" dirty="0">
                <a:solidFill>
                  <a:srgbClr val="99CA3C"/>
                </a:solidFill>
                <a:latin typeface="Perpetua" panose="02020502060401020303" pitchFamily="18" charset="0"/>
                <a:hlinkClick r:id="rId2">
                  <a:extLst>
                    <a:ext uri="{A12FA001-AC4F-418D-AE19-62706E023703}">
                      <ahyp:hlinkClr xmlns:ahyp="http://schemas.microsoft.com/office/drawing/2018/hyperlinkcolor" xmlns="" val="tx"/>
                    </a:ext>
                  </a:extLst>
                </a:hlinkClick>
              </a:rPr>
              <a:t>World </a:t>
            </a:r>
            <a:r>
              <a:rPr lang="it-IT" sz="2400" b="1" dirty="0" err="1">
                <a:solidFill>
                  <a:srgbClr val="99CA3C"/>
                </a:solidFill>
                <a:latin typeface="Perpetua" panose="02020502060401020303" pitchFamily="18" charset="0"/>
                <a:hlinkClick r:id="rId2">
                  <a:extLst>
                    <a:ext uri="{A12FA001-AC4F-418D-AE19-62706E023703}">
                      <ahyp:hlinkClr xmlns:ahyp="http://schemas.microsoft.com/office/drawing/2018/hyperlinkcolor" xmlns="" val="tx"/>
                    </a:ext>
                  </a:extLst>
                </a:hlinkClick>
              </a:rPr>
              <a:t>Meteorological</a:t>
            </a:r>
            <a:r>
              <a:rPr lang="it-IT" sz="2400" b="1" dirty="0">
                <a:solidFill>
                  <a:srgbClr val="7030A0"/>
                </a:solidFill>
                <a:latin typeface="Perpetua" panose="02020502060401020303" pitchFamily="18" charset="0"/>
                <a:hlinkClick r:id="rId2">
                  <a:extLst>
                    <a:ext uri="{A12FA001-AC4F-418D-AE19-62706E023703}">
                      <ahyp:hlinkClr xmlns:ahyp="http://schemas.microsoft.com/office/drawing/2018/hyperlinkcolor" xmlns="" val="tx"/>
                    </a:ext>
                  </a:extLst>
                </a:hlinkClick>
              </a:rPr>
              <a:t> Organization (WMO)</a:t>
            </a:r>
            <a:r>
              <a:rPr lang="it-IT" sz="2400" b="1" dirty="0">
                <a:solidFill>
                  <a:srgbClr val="7030A0"/>
                </a:solidFill>
                <a:latin typeface="Perpetua" panose="02020502060401020303" pitchFamily="18" charset="0"/>
              </a:rPr>
              <a:t> </a:t>
            </a:r>
            <a:r>
              <a:rPr lang="it-IT" sz="2400" dirty="0">
                <a:latin typeface="Perpetua" panose="02020502060401020303" pitchFamily="18" charset="0"/>
              </a:rPr>
              <a:t>e dallo </a:t>
            </a:r>
            <a:r>
              <a:rPr lang="it-IT" sz="2400" b="1" dirty="0">
                <a:solidFill>
                  <a:srgbClr val="99CA3C"/>
                </a:solidFill>
                <a:latin typeface="Perpetua" panose="02020502060401020303" pitchFamily="18" charset="0"/>
                <a:hlinkClick r:id="rId3">
                  <a:extLst>
                    <a:ext uri="{A12FA001-AC4F-418D-AE19-62706E023703}">
                      <ahyp:hlinkClr xmlns:ahyp="http://schemas.microsoft.com/office/drawing/2018/hyperlinkcolor" xmlns="" val="tx"/>
                    </a:ext>
                  </a:extLst>
                </a:hlinkClick>
              </a:rPr>
              <a:t>United Nations Environment </a:t>
            </a:r>
            <a:r>
              <a:rPr lang="it-IT" sz="2400" b="1" dirty="0" err="1">
                <a:solidFill>
                  <a:srgbClr val="99CA3C"/>
                </a:solidFill>
                <a:latin typeface="Perpetua" panose="02020502060401020303" pitchFamily="18" charset="0"/>
                <a:hlinkClick r:id="rId3">
                  <a:extLst>
                    <a:ext uri="{A12FA001-AC4F-418D-AE19-62706E023703}">
                      <ahyp:hlinkClr xmlns:ahyp="http://schemas.microsoft.com/office/drawing/2018/hyperlinkcolor" xmlns="" val="tx"/>
                    </a:ext>
                  </a:extLst>
                </a:hlinkClick>
              </a:rPr>
              <a:t>Programme</a:t>
            </a:r>
            <a:r>
              <a:rPr lang="it-IT" sz="2400" b="1" dirty="0">
                <a:solidFill>
                  <a:srgbClr val="7030A0"/>
                </a:solidFill>
                <a:latin typeface="Perpetua" panose="02020502060401020303" pitchFamily="18" charset="0"/>
                <a:hlinkClick r:id="rId3">
                  <a:extLst>
                    <a:ext uri="{A12FA001-AC4F-418D-AE19-62706E023703}">
                      <ahyp:hlinkClr xmlns:ahyp="http://schemas.microsoft.com/office/drawing/2018/hyperlinkcolor" xmlns="" val="tx"/>
                    </a:ext>
                  </a:extLst>
                </a:hlinkClick>
              </a:rPr>
              <a:t> (UNEP)</a:t>
            </a:r>
            <a:r>
              <a:rPr lang="it-IT" sz="2400" b="1" dirty="0">
                <a:solidFill>
                  <a:srgbClr val="7030A0"/>
                </a:solidFill>
                <a:latin typeface="Perpetua" panose="02020502060401020303" pitchFamily="18" charset="0"/>
              </a:rPr>
              <a:t> </a:t>
            </a:r>
            <a:r>
              <a:rPr lang="it-IT" sz="2400" dirty="0">
                <a:latin typeface="Perpetua" panose="02020502060401020303" pitchFamily="18" charset="0"/>
              </a:rPr>
              <a:t>allo scopo di fornire al mondo una visione chiara e scientificamente fondata dello stato attuale delle conoscenze sui cambiamenti climatici e sui loro potenziali impatti ambientali e socio-economici. Nello stesso anno, </a:t>
            </a:r>
            <a:r>
              <a:rPr lang="it-IT" sz="2400" b="1" dirty="0">
                <a:solidFill>
                  <a:srgbClr val="7030A0"/>
                </a:solidFill>
                <a:latin typeface="Perpetua" panose="02020502060401020303" pitchFamily="18" charset="0"/>
                <a:hlinkClick r:id="rId4">
                  <a:extLst>
                    <a:ext uri="{A12FA001-AC4F-418D-AE19-62706E023703}">
                      <ahyp:hlinkClr xmlns:ahyp="http://schemas.microsoft.com/office/drawing/2018/hyperlinkcolor" xmlns="" val="tx"/>
                    </a:ext>
                  </a:extLst>
                </a:hlinkClick>
              </a:rPr>
              <a:t>l’Assemblea Generale delle Nazioni Unite ha avallato l’azione di WMO e UNEP,  istituendo l’IPCC.</a:t>
            </a:r>
            <a:endParaRPr lang="it-IT" sz="2400" dirty="0">
              <a:solidFill>
                <a:srgbClr val="7030A0"/>
              </a:solidFill>
              <a:latin typeface="Perpetua" panose="02020502060401020303" pitchFamily="18" charset="0"/>
            </a:endParaRPr>
          </a:p>
        </p:txBody>
      </p:sp>
    </p:spTree>
    <p:extLst>
      <p:ext uri="{BB962C8B-B14F-4D97-AF65-F5344CB8AC3E}">
        <p14:creationId xmlns:p14="http://schemas.microsoft.com/office/powerpoint/2010/main" val="728338689"/>
      </p:ext>
    </p:extLst>
  </p:cSld>
  <p:clrMapOvr>
    <a:masterClrMapping/>
  </p:clrMapOvr>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312</TotalTime>
  <Words>2740</Words>
  <Application>Microsoft Macintosh PowerPoint</Application>
  <PresentationFormat>Personalizzato</PresentationFormat>
  <Paragraphs>85</Paragraphs>
  <Slides>34</Slides>
  <Notes>0</Notes>
  <HiddenSlides>0</HiddenSlides>
  <MMClips>0</MMClips>
  <ScaleCrop>false</ScaleCrop>
  <HeadingPairs>
    <vt:vector size="4" baseType="variant">
      <vt:variant>
        <vt:lpstr>Tema</vt:lpstr>
      </vt:variant>
      <vt:variant>
        <vt:i4>1</vt:i4>
      </vt:variant>
      <vt:variant>
        <vt:lpstr>Titoli diapositive</vt:lpstr>
      </vt:variant>
      <vt:variant>
        <vt:i4>34</vt:i4>
      </vt:variant>
    </vt:vector>
  </HeadingPairs>
  <TitlesOfParts>
    <vt:vector size="35" baseType="lpstr">
      <vt:lpstr>Sfaccettatura</vt:lpstr>
      <vt:lpstr>COME MAI NONOSTANTE Ciò CHE CONOSCIAMO NON RIUSCIAMO AD IMPEGNARCI SUL SERIO?</vt:lpstr>
      <vt:lpstr>Presentazione di PowerPoint</vt:lpstr>
      <vt:lpstr>5 modi in cui il nostro mondo è già cambiato</vt:lpstr>
      <vt:lpstr>5 modi in cui il nostro mondo è già cambiato</vt:lpstr>
      <vt:lpstr>Presentazione di PowerPoint</vt:lpstr>
      <vt:lpstr>5 distorsioni cognitive che ci impediscono di accorgercene</vt:lpstr>
      <vt:lpstr>DALLA DOMANDA SUL SENSO ALLE PRATICHE</vt:lpstr>
      <vt:lpstr>Presentazione di PowerPoint</vt:lpstr>
      <vt:lpstr>IPCC: Il Gruppo intergovernativo sul cambiamento climatico</vt:lpstr>
      <vt:lpstr>Presentazione di PowerPoint</vt:lpstr>
      <vt:lpstr>Le evidenze   </vt:lpstr>
      <vt:lpstr>GLI IMPATTI </vt:lpstr>
      <vt:lpstr>BIOSFERA</vt:lpstr>
      <vt:lpstr>Cosa si sta facendo</vt:lpstr>
      <vt:lpstr>SCENARI</vt:lpstr>
      <vt:lpstr>Siamo di fronte all’ultima chiamata per disinnescare una bomba ad orologeria</vt:lpstr>
      <vt:lpstr>in Veneto come sta andando? </vt:lpstr>
      <vt:lpstr>in Veneto come sta andando? </vt:lpstr>
      <vt:lpstr>Presentazione di PowerPoint</vt:lpstr>
      <vt:lpstr>in Veneto come sta andando? </vt:lpstr>
      <vt:lpstr>Le cose possono cambiare (LS)</vt:lpstr>
      <vt:lpstr>Le cose possono cambiare (LS)</vt:lpstr>
      <vt:lpstr>LAUDATE DEUM A TUTTE LE PERSONE DI BUONA VOLONTÀ SULLA CRISI CLIMATICA</vt:lpstr>
      <vt:lpstr>LAUDATE DEUM A TUTTE LE PERSONE DI BUONA VOLONTÀ SULLA CRISI CLIMATICA</vt:lpstr>
      <vt:lpstr>LD56. Dobbiamo superare la logica dell’apparire sensibili al problema e allo stesso tempo non avere il coraggio di effettuare cambiamenti sostanziali.</vt:lpstr>
      <vt:lpstr>Presentazione di PowerPoint</vt:lpstr>
      <vt:lpstr>ciononostante</vt:lpstr>
      <vt:lpstr>Presentazione di PowerPoint</vt:lpstr>
      <vt:lpstr>UNA RIVOLUZIONE DELLA QUALITA’</vt:lpstr>
      <vt:lpstr>Un nuovo inizio!!!!!!!</vt:lpstr>
      <vt:lpstr>Presentazione di PowerPoint</vt:lpstr>
      <vt:lpstr>Far fronte al cambiamento climatico e all’ingiustizia sociale</vt:lpstr>
      <vt:lpstr>… spetta ad ogni famiglia pensare che è in gioco il futuro dei propri figli (ld58)</vt:lpstr>
      <vt:lpstr>UNA RIVOLUZIONE DELLA QUALITA’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MAI NONOSTANTE Ciò CHE CONOSCIAMO NON RIUSCIAMO AD IMPEGNARCI SUL SERIO?</dc:title>
  <dc:creator>Marilena Favaretto</dc:creator>
  <cp:lastModifiedBy>Zed</cp:lastModifiedBy>
  <cp:revision>17</cp:revision>
  <dcterms:created xsi:type="dcterms:W3CDTF">2024-02-19T11:35:32Z</dcterms:created>
  <dcterms:modified xsi:type="dcterms:W3CDTF">2024-03-03T21:42:45Z</dcterms:modified>
</cp:coreProperties>
</file>